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1"/>
  </p:handoutMasterIdLst>
  <p:sldIdLst>
    <p:sldId id="257" r:id="rId2"/>
    <p:sldId id="258" r:id="rId3"/>
    <p:sldId id="260" r:id="rId4"/>
    <p:sldId id="261" r:id="rId5"/>
    <p:sldId id="259" r:id="rId6"/>
    <p:sldId id="262" r:id="rId7"/>
    <p:sldId id="268" r:id="rId8"/>
    <p:sldId id="263" r:id="rId9"/>
    <p:sldId id="265" r:id="rId10"/>
  </p:sldIdLst>
  <p:sldSz cx="9144000" cy="6858000" type="screen4x3"/>
  <p:notesSz cx="6867525" cy="99949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939" autoAdjust="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5928" cy="499745"/>
          </a:xfrm>
          <a:prstGeom prst="rect">
            <a:avLst/>
          </a:prstGeom>
        </p:spPr>
        <p:txBody>
          <a:bodyPr vert="horz" lIns="96350" tIns="48175" rIns="96350" bIns="48175" rtlCol="0"/>
          <a:lstStyle>
            <a:lvl1pPr algn="l">
              <a:defRPr sz="1300"/>
            </a:lvl1pPr>
          </a:lstStyle>
          <a:p>
            <a:endParaRPr lang="es-AR"/>
          </a:p>
        </p:txBody>
      </p:sp>
      <p:sp>
        <p:nvSpPr>
          <p:cNvPr id="3" name="Date Placeholder 2"/>
          <p:cNvSpPr>
            <a:spLocks noGrp="1"/>
          </p:cNvSpPr>
          <p:nvPr>
            <p:ph type="dt" sz="quarter" idx="1"/>
          </p:nvPr>
        </p:nvSpPr>
        <p:spPr>
          <a:xfrm>
            <a:off x="3890008" y="0"/>
            <a:ext cx="2975928" cy="499745"/>
          </a:xfrm>
          <a:prstGeom prst="rect">
            <a:avLst/>
          </a:prstGeom>
        </p:spPr>
        <p:txBody>
          <a:bodyPr vert="horz" lIns="96350" tIns="48175" rIns="96350" bIns="48175" rtlCol="0"/>
          <a:lstStyle>
            <a:lvl1pPr algn="r">
              <a:defRPr sz="1300"/>
            </a:lvl1pPr>
          </a:lstStyle>
          <a:p>
            <a:fld id="{17A81A88-756E-4271-9716-34469D7FB335}" type="datetimeFigureOut">
              <a:rPr lang="es-AR" smtClean="0"/>
              <a:pPr/>
              <a:t>19/11/2013</a:t>
            </a:fld>
            <a:endParaRPr lang="es-AR"/>
          </a:p>
        </p:txBody>
      </p:sp>
      <p:sp>
        <p:nvSpPr>
          <p:cNvPr id="4" name="Footer Placeholder 3"/>
          <p:cNvSpPr>
            <a:spLocks noGrp="1"/>
          </p:cNvSpPr>
          <p:nvPr>
            <p:ph type="ftr" sz="quarter" idx="2"/>
          </p:nvPr>
        </p:nvSpPr>
        <p:spPr>
          <a:xfrm>
            <a:off x="0" y="9493420"/>
            <a:ext cx="2975928" cy="499745"/>
          </a:xfrm>
          <a:prstGeom prst="rect">
            <a:avLst/>
          </a:prstGeom>
        </p:spPr>
        <p:txBody>
          <a:bodyPr vert="horz" lIns="96350" tIns="48175" rIns="96350" bIns="48175" rtlCol="0" anchor="b"/>
          <a:lstStyle>
            <a:lvl1pPr algn="l">
              <a:defRPr sz="1300"/>
            </a:lvl1pPr>
          </a:lstStyle>
          <a:p>
            <a:endParaRPr lang="es-AR"/>
          </a:p>
        </p:txBody>
      </p:sp>
      <p:sp>
        <p:nvSpPr>
          <p:cNvPr id="5" name="Slide Number Placeholder 4"/>
          <p:cNvSpPr>
            <a:spLocks noGrp="1"/>
          </p:cNvSpPr>
          <p:nvPr>
            <p:ph type="sldNum" sz="quarter" idx="3"/>
          </p:nvPr>
        </p:nvSpPr>
        <p:spPr>
          <a:xfrm>
            <a:off x="3890008" y="9493420"/>
            <a:ext cx="2975928" cy="499745"/>
          </a:xfrm>
          <a:prstGeom prst="rect">
            <a:avLst/>
          </a:prstGeom>
        </p:spPr>
        <p:txBody>
          <a:bodyPr vert="horz" lIns="96350" tIns="48175" rIns="96350" bIns="48175" rtlCol="0" anchor="b"/>
          <a:lstStyle>
            <a:lvl1pPr algn="r">
              <a:defRPr sz="1300"/>
            </a:lvl1pPr>
          </a:lstStyle>
          <a:p>
            <a:fld id="{36B21E59-A0CC-4A7E-8E9A-49FE28A44633}" type="slidenum">
              <a:rPr lang="es-AR" smtClean="0"/>
              <a:pPr/>
              <a:t>‹Nº›</a:t>
            </a:fld>
            <a:endParaRPr lang="es-AR"/>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fr-F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fr-FR"/>
          </a:p>
        </p:txBody>
      </p:sp>
      <p:sp>
        <p:nvSpPr>
          <p:cNvPr id="4" name="3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5" name="4 Marcador de pie de página"/>
          <p:cNvSpPr>
            <a:spLocks noGrp="1"/>
          </p:cNvSpPr>
          <p:nvPr>
            <p:ph type="ftr" sz="quarter" idx="11"/>
          </p:nvPr>
        </p:nvSpPr>
        <p:spPr/>
        <p:txBody>
          <a:bodyPr/>
          <a:lstStyle/>
          <a:p>
            <a:endParaRPr lang="fr-FR" dirty="0"/>
          </a:p>
        </p:txBody>
      </p:sp>
      <p:sp>
        <p:nvSpPr>
          <p:cNvPr id="6" name="5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1229913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fr-F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5" name="4 Marcador de pie de página"/>
          <p:cNvSpPr>
            <a:spLocks noGrp="1"/>
          </p:cNvSpPr>
          <p:nvPr>
            <p:ph type="ftr" sz="quarter" idx="11"/>
          </p:nvPr>
        </p:nvSpPr>
        <p:spPr/>
        <p:txBody>
          <a:bodyPr/>
          <a:lstStyle/>
          <a:p>
            <a:endParaRPr lang="fr-FR" dirty="0"/>
          </a:p>
        </p:txBody>
      </p:sp>
      <p:sp>
        <p:nvSpPr>
          <p:cNvPr id="6" name="5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1344703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fr-F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5" name="4 Marcador de pie de página"/>
          <p:cNvSpPr>
            <a:spLocks noGrp="1"/>
          </p:cNvSpPr>
          <p:nvPr>
            <p:ph type="ftr" sz="quarter" idx="11"/>
          </p:nvPr>
        </p:nvSpPr>
        <p:spPr/>
        <p:txBody>
          <a:bodyPr/>
          <a:lstStyle/>
          <a:p>
            <a:endParaRPr lang="fr-FR" dirty="0"/>
          </a:p>
        </p:txBody>
      </p:sp>
      <p:sp>
        <p:nvSpPr>
          <p:cNvPr id="6" name="5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599568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fr-F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5" name="4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6" name="5 Marcador de pie de página"/>
          <p:cNvSpPr>
            <a:spLocks noGrp="1"/>
          </p:cNvSpPr>
          <p:nvPr>
            <p:ph type="ftr" sz="quarter" idx="11"/>
          </p:nvPr>
        </p:nvSpPr>
        <p:spPr/>
        <p:txBody>
          <a:bodyPr/>
          <a:lstStyle/>
          <a:p>
            <a:endParaRPr lang="fr-FR" dirty="0"/>
          </a:p>
        </p:txBody>
      </p:sp>
      <p:sp>
        <p:nvSpPr>
          <p:cNvPr id="7" name="6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213535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fr-F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7" name="6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8" name="7 Marcador de pie de página"/>
          <p:cNvSpPr>
            <a:spLocks noGrp="1"/>
          </p:cNvSpPr>
          <p:nvPr>
            <p:ph type="ftr" sz="quarter" idx="11"/>
          </p:nvPr>
        </p:nvSpPr>
        <p:spPr/>
        <p:txBody>
          <a:bodyPr/>
          <a:lstStyle/>
          <a:p>
            <a:endParaRPr lang="fr-FR" dirty="0"/>
          </a:p>
        </p:txBody>
      </p:sp>
      <p:sp>
        <p:nvSpPr>
          <p:cNvPr id="9" name="8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1531087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fr-FR"/>
          </a:p>
        </p:txBody>
      </p:sp>
      <p:sp>
        <p:nvSpPr>
          <p:cNvPr id="3" name="2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4" name="3 Marcador de pie de página"/>
          <p:cNvSpPr>
            <a:spLocks noGrp="1"/>
          </p:cNvSpPr>
          <p:nvPr>
            <p:ph type="ftr" sz="quarter" idx="11"/>
          </p:nvPr>
        </p:nvSpPr>
        <p:spPr/>
        <p:txBody>
          <a:bodyPr/>
          <a:lstStyle/>
          <a:p>
            <a:endParaRPr lang="fr-FR" dirty="0"/>
          </a:p>
        </p:txBody>
      </p:sp>
      <p:sp>
        <p:nvSpPr>
          <p:cNvPr id="5" name="4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3472956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3" name="2 Marcador de pie de página"/>
          <p:cNvSpPr>
            <a:spLocks noGrp="1"/>
          </p:cNvSpPr>
          <p:nvPr>
            <p:ph type="ftr" sz="quarter" idx="11"/>
          </p:nvPr>
        </p:nvSpPr>
        <p:spPr/>
        <p:txBody>
          <a:bodyPr/>
          <a:lstStyle/>
          <a:p>
            <a:endParaRPr lang="fr-FR" dirty="0"/>
          </a:p>
        </p:txBody>
      </p:sp>
      <p:sp>
        <p:nvSpPr>
          <p:cNvPr id="4" name="3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1186713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fr-F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6" name="5 Marcador de pie de página"/>
          <p:cNvSpPr>
            <a:spLocks noGrp="1"/>
          </p:cNvSpPr>
          <p:nvPr>
            <p:ph type="ftr" sz="quarter" idx="11"/>
          </p:nvPr>
        </p:nvSpPr>
        <p:spPr/>
        <p:txBody>
          <a:bodyPr/>
          <a:lstStyle/>
          <a:p>
            <a:endParaRPr lang="fr-FR" dirty="0"/>
          </a:p>
        </p:txBody>
      </p:sp>
      <p:sp>
        <p:nvSpPr>
          <p:cNvPr id="7" name="6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3065530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fr-F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6" name="5 Marcador de pie de página"/>
          <p:cNvSpPr>
            <a:spLocks noGrp="1"/>
          </p:cNvSpPr>
          <p:nvPr>
            <p:ph type="ftr" sz="quarter" idx="11"/>
          </p:nvPr>
        </p:nvSpPr>
        <p:spPr/>
        <p:txBody>
          <a:bodyPr/>
          <a:lstStyle/>
          <a:p>
            <a:endParaRPr lang="fr-FR" dirty="0"/>
          </a:p>
        </p:txBody>
      </p:sp>
      <p:sp>
        <p:nvSpPr>
          <p:cNvPr id="7" name="6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883153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fr-F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5" name="4 Marcador de pie de página"/>
          <p:cNvSpPr>
            <a:spLocks noGrp="1"/>
          </p:cNvSpPr>
          <p:nvPr>
            <p:ph type="ftr" sz="quarter" idx="11"/>
          </p:nvPr>
        </p:nvSpPr>
        <p:spPr/>
        <p:txBody>
          <a:bodyPr/>
          <a:lstStyle/>
          <a:p>
            <a:endParaRPr lang="fr-FR" dirty="0"/>
          </a:p>
        </p:txBody>
      </p:sp>
      <p:sp>
        <p:nvSpPr>
          <p:cNvPr id="6" name="5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4285800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fr-F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fecha"/>
          <p:cNvSpPr>
            <a:spLocks noGrp="1"/>
          </p:cNvSpPr>
          <p:nvPr>
            <p:ph type="dt" sz="half" idx="10"/>
          </p:nvPr>
        </p:nvSpPr>
        <p:spPr/>
        <p:txBody>
          <a:bodyPr/>
          <a:lstStyle/>
          <a:p>
            <a:fld id="{49EB6195-28AD-448C-815D-61303A594BC0}" type="datetimeFigureOut">
              <a:rPr lang="fr-FR" smtClean="0"/>
              <a:pPr/>
              <a:t>19/11/2013</a:t>
            </a:fld>
            <a:endParaRPr lang="fr-FR" dirty="0"/>
          </a:p>
        </p:txBody>
      </p:sp>
      <p:sp>
        <p:nvSpPr>
          <p:cNvPr id="5" name="4 Marcador de pie de página"/>
          <p:cNvSpPr>
            <a:spLocks noGrp="1"/>
          </p:cNvSpPr>
          <p:nvPr>
            <p:ph type="ftr" sz="quarter" idx="11"/>
          </p:nvPr>
        </p:nvSpPr>
        <p:spPr/>
        <p:txBody>
          <a:bodyPr/>
          <a:lstStyle/>
          <a:p>
            <a:endParaRPr lang="fr-FR" dirty="0"/>
          </a:p>
        </p:txBody>
      </p:sp>
      <p:sp>
        <p:nvSpPr>
          <p:cNvPr id="6" name="5 Marcador de número de diapositiva"/>
          <p:cNvSpPr>
            <a:spLocks noGrp="1"/>
          </p:cNvSpPr>
          <p:nvPr>
            <p:ph type="sldNum" sz="quarter" idx="12"/>
          </p:nvPr>
        </p:nvSpPr>
        <p:spPr/>
        <p:txBody>
          <a:body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3804179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fr-F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EB6195-28AD-448C-815D-61303A594BC0}" type="datetimeFigureOut">
              <a:rPr lang="fr-FR" smtClean="0"/>
              <a:pPr/>
              <a:t>19/11/2013</a:t>
            </a:fld>
            <a:endParaRPr lang="fr-FR"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B0BCD7-468F-486A-9A16-B79B6CCD4F20}" type="slidenum">
              <a:rPr lang="fr-FR" smtClean="0"/>
              <a:pPr/>
              <a:t>‹Nº›</a:t>
            </a:fld>
            <a:endParaRPr lang="fr-FR" dirty="0"/>
          </a:p>
        </p:txBody>
      </p:sp>
    </p:spTree>
    <p:extLst>
      <p:ext uri="{BB962C8B-B14F-4D97-AF65-F5344CB8AC3E}">
        <p14:creationId xmlns="" xmlns:p14="http://schemas.microsoft.com/office/powerpoint/2010/main" val="268650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hyperlink" Target="mailto:info@betanbauer.com" TargetMode="External"/><Relationship Id="rId7" Type="http://schemas.openxmlformats.org/officeDocument/2006/relationships/image" Target="../media/image12.jpeg"/><Relationship Id="rId2" Type="http://schemas.openxmlformats.org/officeDocument/2006/relationships/hyperlink" Target="mailto:mendoza@betanbauer.com" TargetMode="Externa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hyperlink" Target="mailto:christine.drevet@alze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uille et Winnie\Desktop\Winnie REVISAR Y BORRAR\ALZEA 1\Logo-Alzea+Baseline_72dpi..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123728" y="2924944"/>
            <a:ext cx="4752528" cy="2596288"/>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Picture 2" descr="C:\Users\Vale\Desktop\logo bb.jpg"/>
          <p:cNvPicPr>
            <a:picLocks noChangeAspect="1" noChangeArrowheads="1"/>
          </p:cNvPicPr>
          <p:nvPr/>
        </p:nvPicPr>
        <p:blipFill>
          <a:blip r:embed="rId3" cstate="print"/>
          <a:srcRect/>
          <a:stretch>
            <a:fillRect/>
          </a:stretch>
        </p:blipFill>
        <p:spPr bwMode="auto">
          <a:xfrm>
            <a:off x="971600" y="836712"/>
            <a:ext cx="6998766" cy="2016224"/>
          </a:xfrm>
          <a:prstGeom prst="rect">
            <a:avLst/>
          </a:prstGeom>
          <a:noFill/>
        </p:spPr>
      </p:pic>
    </p:spTree>
    <p:extLst>
      <p:ext uri="{BB962C8B-B14F-4D97-AF65-F5344CB8AC3E}">
        <p14:creationId xmlns="" xmlns:p14="http://schemas.microsoft.com/office/powerpoint/2010/main" val="976373033"/>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76673"/>
            <a:ext cx="7772400" cy="1872207"/>
          </a:xfrm>
        </p:spPr>
        <p:txBody>
          <a:bodyPr/>
          <a:lstStyle/>
          <a:p>
            <a:r>
              <a:rPr lang="es-AR" b="1" dirty="0" smtClean="0">
                <a:solidFill>
                  <a:srgbClr val="000099"/>
                </a:solidFill>
                <a:latin typeface="Aharoni" pitchFamily="2" charset="-79"/>
                <a:cs typeface="Aharoni" pitchFamily="2" charset="-79"/>
              </a:rPr>
              <a:t>BETANBAUER Y ALZEA</a:t>
            </a:r>
            <a:r>
              <a:rPr lang="es-AR" b="1" dirty="0" smtClean="0">
                <a:solidFill>
                  <a:srgbClr val="000099"/>
                </a:solidFill>
                <a:latin typeface="Times New Roman" pitchFamily="18" charset="0"/>
                <a:cs typeface="Times New Roman" pitchFamily="18" charset="0"/>
              </a:rPr>
              <a:t> </a:t>
            </a:r>
            <a:r>
              <a:rPr lang="es-AR" b="1" dirty="0" smtClean="0">
                <a:solidFill>
                  <a:srgbClr val="000099"/>
                </a:solidFill>
                <a:latin typeface="Aharoni" pitchFamily="2" charset="-79"/>
                <a:cs typeface="Aharoni" pitchFamily="2" charset="-79"/>
              </a:rPr>
              <a:t>presentan: </a:t>
            </a:r>
            <a:endParaRPr lang="es-AR" b="1" dirty="0">
              <a:solidFill>
                <a:srgbClr val="000099"/>
              </a:solidFill>
              <a:latin typeface="Aharoni" pitchFamily="2" charset="-79"/>
              <a:cs typeface="Aharoni" pitchFamily="2" charset="-79"/>
            </a:endParaRPr>
          </a:p>
        </p:txBody>
      </p:sp>
      <p:sp>
        <p:nvSpPr>
          <p:cNvPr id="3" name="2 Subtítulo"/>
          <p:cNvSpPr>
            <a:spLocks noGrp="1"/>
          </p:cNvSpPr>
          <p:nvPr>
            <p:ph type="subTitle" idx="1"/>
          </p:nvPr>
        </p:nvSpPr>
        <p:spPr>
          <a:xfrm>
            <a:off x="539552" y="1988840"/>
            <a:ext cx="8064896" cy="2232248"/>
          </a:xfrm>
        </p:spPr>
        <p:txBody>
          <a:bodyPr>
            <a:noAutofit/>
          </a:bodyPr>
          <a:lstStyle/>
          <a:p>
            <a:r>
              <a:rPr lang="fr-FR" sz="4800" b="1" dirty="0" smtClean="0">
                <a:solidFill>
                  <a:schemeClr val="tx2">
                    <a:lumMod val="40000"/>
                    <a:lumOff val="60000"/>
                  </a:schemeClr>
                </a:solidFill>
                <a:latin typeface="Trajan Pro" pitchFamily="18" charset="0"/>
              </a:rPr>
              <a:t>Programa de pasantías en Francia</a:t>
            </a:r>
          </a:p>
          <a:p>
            <a:endParaRPr lang="fr-FR" sz="4800" b="1" dirty="0">
              <a:solidFill>
                <a:schemeClr val="tx2">
                  <a:lumMod val="40000"/>
                  <a:lumOff val="60000"/>
                </a:schemeClr>
              </a:solidFill>
              <a:latin typeface="Trajan Pro" pitchFamily="18" charset="0"/>
            </a:endParaRPr>
          </a:p>
          <a:p>
            <a:endParaRPr lang="fr-FR" sz="4800" b="1" dirty="0">
              <a:solidFill>
                <a:schemeClr val="tx2">
                  <a:lumMod val="40000"/>
                  <a:lumOff val="60000"/>
                </a:schemeClr>
              </a:solidFill>
              <a:latin typeface="Trajan Pro" pitchFamily="18" charset="0"/>
            </a:endParaRPr>
          </a:p>
        </p:txBody>
      </p:sp>
      <p:pic>
        <p:nvPicPr>
          <p:cNvPr id="2051" name="Picture 3" descr="C:\Users\Guille et Winnie\Desktop\Globes seuls.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79712" y="3645024"/>
            <a:ext cx="5328592" cy="273630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57994344"/>
      </p:ext>
    </p:extLst>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116632"/>
            <a:ext cx="8712968" cy="1080120"/>
          </a:xfrm>
        </p:spPr>
        <p:txBody>
          <a:bodyPr>
            <a:normAutofit/>
          </a:bodyPr>
          <a:lstStyle/>
          <a:p>
            <a:r>
              <a:rPr lang="fr-FR" sz="2400" dirty="0" smtClean="0">
                <a:solidFill>
                  <a:schemeClr val="accent1">
                    <a:lumMod val="75000"/>
                  </a:schemeClr>
                </a:solidFill>
              </a:rPr>
              <a:t>Te proponemos enriquecer tu formación a través de una experiencia profesional en el extranjero!</a:t>
            </a:r>
            <a:endParaRPr lang="fr-FR" sz="2400" dirty="0">
              <a:solidFill>
                <a:schemeClr val="accent1">
                  <a:lumMod val="75000"/>
                </a:schemeClr>
              </a:solidFill>
            </a:endParaRPr>
          </a:p>
        </p:txBody>
      </p:sp>
      <p:pic>
        <p:nvPicPr>
          <p:cNvPr id="7" name="Content Placeholder 6" descr="mapa-departmentos-francia.jpg"/>
          <p:cNvPicPr>
            <a:picLocks noGrp="1" noChangeAspect="1"/>
          </p:cNvPicPr>
          <p:nvPr>
            <p:ph sz="half" idx="2"/>
          </p:nvPr>
        </p:nvPicPr>
        <p:blipFill>
          <a:blip r:embed="rId2" cstate="print"/>
          <a:stretch>
            <a:fillRect/>
          </a:stretch>
        </p:blipFill>
        <p:spPr>
          <a:xfrm>
            <a:off x="4355976" y="1196752"/>
            <a:ext cx="4556756" cy="4536504"/>
          </a:xfrm>
        </p:spPr>
      </p:pic>
      <p:sp>
        <p:nvSpPr>
          <p:cNvPr id="6" name="Content Placeholder 5"/>
          <p:cNvSpPr>
            <a:spLocks noGrp="1"/>
          </p:cNvSpPr>
          <p:nvPr>
            <p:ph sz="half" idx="1"/>
          </p:nvPr>
        </p:nvSpPr>
        <p:spPr/>
        <p:txBody>
          <a:bodyPr>
            <a:normAutofit fontScale="70000" lnSpcReduction="20000"/>
          </a:bodyPr>
          <a:lstStyle/>
          <a:p>
            <a:pPr>
              <a:buNone/>
            </a:pPr>
            <a:r>
              <a:rPr lang="fr-FR" b="1" dirty="0" smtClean="0">
                <a:solidFill>
                  <a:schemeClr val="accent1">
                    <a:lumMod val="75000"/>
                  </a:schemeClr>
                </a:solidFill>
              </a:rPr>
              <a:t>      </a:t>
            </a:r>
            <a:r>
              <a:rPr lang="fr-FR" b="1" dirty="0" err="1" smtClean="0">
                <a:solidFill>
                  <a:schemeClr val="accent1">
                    <a:lumMod val="75000"/>
                  </a:schemeClr>
                </a:solidFill>
              </a:rPr>
              <a:t>Trabajamos</a:t>
            </a:r>
            <a:r>
              <a:rPr lang="fr-FR" b="1" dirty="0" smtClean="0">
                <a:solidFill>
                  <a:schemeClr val="accent1">
                    <a:lumMod val="75000"/>
                  </a:schemeClr>
                </a:solidFill>
              </a:rPr>
              <a:t> con </a:t>
            </a:r>
            <a:r>
              <a:rPr lang="fr-FR" b="1" dirty="0" err="1" smtClean="0">
                <a:solidFill>
                  <a:schemeClr val="accent1">
                    <a:lumMod val="75000"/>
                  </a:schemeClr>
                </a:solidFill>
              </a:rPr>
              <a:t>una</a:t>
            </a:r>
            <a:r>
              <a:rPr lang="fr-FR" b="1" dirty="0" smtClean="0">
                <a:solidFill>
                  <a:schemeClr val="accent1">
                    <a:lumMod val="75000"/>
                  </a:schemeClr>
                </a:solidFill>
              </a:rPr>
              <a:t> </a:t>
            </a:r>
            <a:r>
              <a:rPr lang="fr-FR" b="1" dirty="0" err="1" smtClean="0">
                <a:solidFill>
                  <a:schemeClr val="accent1">
                    <a:lumMod val="75000"/>
                  </a:schemeClr>
                </a:solidFill>
              </a:rPr>
              <a:t>red</a:t>
            </a:r>
            <a:r>
              <a:rPr lang="fr-FR" b="1" dirty="0" smtClean="0">
                <a:solidFill>
                  <a:schemeClr val="accent1">
                    <a:lumMod val="75000"/>
                  </a:schemeClr>
                </a:solidFill>
              </a:rPr>
              <a:t> de restaurants y  </a:t>
            </a:r>
            <a:r>
              <a:rPr lang="fr-FR" b="1" dirty="0" err="1" smtClean="0">
                <a:solidFill>
                  <a:schemeClr val="accent1">
                    <a:lumMod val="75000"/>
                  </a:schemeClr>
                </a:solidFill>
              </a:rPr>
              <a:t>hoteles</a:t>
            </a:r>
            <a:r>
              <a:rPr lang="fr-FR" b="1" dirty="0" smtClean="0">
                <a:solidFill>
                  <a:schemeClr val="accent1">
                    <a:lumMod val="75000"/>
                  </a:schemeClr>
                </a:solidFill>
              </a:rPr>
              <a:t> en </a:t>
            </a:r>
            <a:r>
              <a:rPr lang="fr-FR" b="1" dirty="0" err="1" smtClean="0">
                <a:solidFill>
                  <a:schemeClr val="accent1">
                    <a:lumMod val="75000"/>
                  </a:schemeClr>
                </a:solidFill>
              </a:rPr>
              <a:t>distintas</a:t>
            </a:r>
            <a:r>
              <a:rPr lang="fr-FR" b="1" dirty="0" smtClean="0">
                <a:solidFill>
                  <a:schemeClr val="accent1">
                    <a:lumMod val="75000"/>
                  </a:schemeClr>
                </a:solidFill>
              </a:rPr>
              <a:t> </a:t>
            </a:r>
            <a:r>
              <a:rPr lang="fr-FR" b="1" dirty="0" err="1" smtClean="0">
                <a:solidFill>
                  <a:schemeClr val="accent1">
                    <a:lumMod val="75000"/>
                  </a:schemeClr>
                </a:solidFill>
              </a:rPr>
              <a:t>regiones</a:t>
            </a:r>
            <a:r>
              <a:rPr lang="fr-FR" b="1" dirty="0" smtClean="0">
                <a:solidFill>
                  <a:schemeClr val="accent1">
                    <a:lumMod val="75000"/>
                  </a:schemeClr>
                </a:solidFill>
              </a:rPr>
              <a:t> y </a:t>
            </a:r>
            <a:r>
              <a:rPr lang="fr-FR" b="1" dirty="0" err="1" smtClean="0">
                <a:solidFill>
                  <a:schemeClr val="accent1">
                    <a:lumMod val="75000"/>
                  </a:schemeClr>
                </a:solidFill>
              </a:rPr>
              <a:t>ciudades</a:t>
            </a:r>
            <a:r>
              <a:rPr lang="fr-FR" b="1" dirty="0" smtClean="0">
                <a:solidFill>
                  <a:schemeClr val="accent1">
                    <a:lumMod val="75000"/>
                  </a:schemeClr>
                </a:solidFill>
              </a:rPr>
              <a:t> de Francia:</a:t>
            </a:r>
          </a:p>
          <a:p>
            <a:endParaRPr lang="fr-FR" dirty="0" smtClean="0">
              <a:solidFill>
                <a:schemeClr val="accent1">
                  <a:lumMod val="75000"/>
                </a:schemeClr>
              </a:solidFill>
            </a:endParaRPr>
          </a:p>
          <a:p>
            <a:pPr marL="285750" indent="-285750">
              <a:buClr>
                <a:srgbClr val="FF0000"/>
              </a:buClr>
              <a:buFont typeface="Wingdings" pitchFamily="2" charset="2"/>
              <a:buChar char="ü"/>
            </a:pPr>
            <a:r>
              <a:rPr lang="fr-FR" b="1" dirty="0" smtClean="0">
                <a:solidFill>
                  <a:schemeClr val="accent1">
                    <a:lumMod val="75000"/>
                  </a:schemeClr>
                </a:solidFill>
              </a:rPr>
              <a:t>Rhône-Alpes: al </a:t>
            </a:r>
            <a:r>
              <a:rPr lang="fr-FR" b="1" dirty="0" err="1" smtClean="0">
                <a:solidFill>
                  <a:schemeClr val="accent1">
                    <a:lumMod val="75000"/>
                  </a:schemeClr>
                </a:solidFill>
              </a:rPr>
              <a:t>límite</a:t>
            </a:r>
            <a:r>
              <a:rPr lang="fr-FR" b="1" dirty="0" smtClean="0">
                <a:solidFill>
                  <a:schemeClr val="accent1">
                    <a:lumMod val="75000"/>
                  </a:schemeClr>
                </a:solidFill>
              </a:rPr>
              <a:t> con los Alpes </a:t>
            </a:r>
            <a:r>
              <a:rPr lang="fr-FR" b="1" dirty="0" err="1" smtClean="0">
                <a:solidFill>
                  <a:schemeClr val="accent1">
                    <a:lumMod val="75000"/>
                  </a:schemeClr>
                </a:solidFill>
              </a:rPr>
              <a:t>Suizos</a:t>
            </a:r>
            <a:r>
              <a:rPr lang="fr-FR" b="1" dirty="0" smtClean="0">
                <a:solidFill>
                  <a:schemeClr val="accent1">
                    <a:lumMod val="75000"/>
                  </a:schemeClr>
                </a:solidFill>
              </a:rPr>
              <a:t>,</a:t>
            </a:r>
          </a:p>
          <a:p>
            <a:pPr marL="0" indent="0">
              <a:buClr>
                <a:srgbClr val="FF0000"/>
              </a:buClr>
              <a:buFont typeface="Wingdings" pitchFamily="2" charset="2"/>
              <a:buNone/>
            </a:pPr>
            <a:endParaRPr lang="fr-FR" b="1" dirty="0" smtClean="0">
              <a:solidFill>
                <a:schemeClr val="accent1">
                  <a:lumMod val="75000"/>
                </a:schemeClr>
              </a:solidFill>
            </a:endParaRPr>
          </a:p>
          <a:p>
            <a:pPr marL="285750" indent="-285750">
              <a:buClr>
                <a:srgbClr val="FF0000"/>
              </a:buClr>
              <a:buFont typeface="Wingdings" pitchFamily="2" charset="2"/>
              <a:buChar char="ü"/>
            </a:pPr>
            <a:r>
              <a:rPr lang="fr-FR" b="1" dirty="0" smtClean="0">
                <a:solidFill>
                  <a:schemeClr val="accent1">
                    <a:lumMod val="75000"/>
                  </a:schemeClr>
                </a:solidFill>
              </a:rPr>
              <a:t>Lille: </a:t>
            </a:r>
            <a:r>
              <a:rPr lang="fr-FR" b="1" dirty="0" err="1" smtClean="0">
                <a:solidFill>
                  <a:schemeClr val="accent1">
                    <a:lumMod val="75000"/>
                  </a:schemeClr>
                </a:solidFill>
              </a:rPr>
              <a:t>punto</a:t>
            </a:r>
            <a:r>
              <a:rPr lang="fr-FR" b="1" dirty="0" smtClean="0">
                <a:solidFill>
                  <a:schemeClr val="accent1">
                    <a:lumMod val="75000"/>
                  </a:schemeClr>
                </a:solidFill>
              </a:rPr>
              <a:t> </a:t>
            </a:r>
            <a:r>
              <a:rPr lang="fr-FR" b="1" dirty="0" err="1" smtClean="0">
                <a:solidFill>
                  <a:schemeClr val="accent1">
                    <a:lumMod val="75000"/>
                  </a:schemeClr>
                </a:solidFill>
              </a:rPr>
              <a:t>estratégico</a:t>
            </a:r>
            <a:r>
              <a:rPr lang="fr-FR" b="1" dirty="0" smtClean="0">
                <a:solidFill>
                  <a:schemeClr val="accent1">
                    <a:lumMod val="75000"/>
                  </a:schemeClr>
                </a:solidFill>
              </a:rPr>
              <a:t> de Francia, a 1 </a:t>
            </a:r>
            <a:r>
              <a:rPr lang="fr-FR" b="1" dirty="0" err="1" smtClean="0">
                <a:solidFill>
                  <a:schemeClr val="accent1">
                    <a:lumMod val="75000"/>
                  </a:schemeClr>
                </a:solidFill>
              </a:rPr>
              <a:t>hora</a:t>
            </a:r>
            <a:r>
              <a:rPr lang="fr-FR" b="1" dirty="0" smtClean="0">
                <a:solidFill>
                  <a:schemeClr val="accent1">
                    <a:lumMod val="75000"/>
                  </a:schemeClr>
                </a:solidFill>
              </a:rPr>
              <a:t> de Londres,        1 </a:t>
            </a:r>
            <a:r>
              <a:rPr lang="fr-FR" b="1" dirty="0" err="1" smtClean="0">
                <a:solidFill>
                  <a:schemeClr val="accent1">
                    <a:lumMod val="75000"/>
                  </a:schemeClr>
                </a:solidFill>
              </a:rPr>
              <a:t>hora</a:t>
            </a:r>
            <a:r>
              <a:rPr lang="fr-FR" b="1" dirty="0" smtClean="0">
                <a:solidFill>
                  <a:schemeClr val="accent1">
                    <a:lumMod val="75000"/>
                  </a:schemeClr>
                </a:solidFill>
              </a:rPr>
              <a:t> de </a:t>
            </a:r>
            <a:r>
              <a:rPr lang="fr-FR" b="1" dirty="0" err="1" smtClean="0">
                <a:solidFill>
                  <a:schemeClr val="accent1">
                    <a:lumMod val="75000"/>
                  </a:schemeClr>
                </a:solidFill>
              </a:rPr>
              <a:t>París</a:t>
            </a:r>
            <a:r>
              <a:rPr lang="fr-FR" b="1" dirty="0" smtClean="0">
                <a:solidFill>
                  <a:schemeClr val="accent1">
                    <a:lumMod val="75000"/>
                  </a:schemeClr>
                </a:solidFill>
              </a:rPr>
              <a:t>, 30 </a:t>
            </a:r>
            <a:r>
              <a:rPr lang="fr-FR" b="1" dirty="0" err="1" smtClean="0">
                <a:solidFill>
                  <a:schemeClr val="accent1">
                    <a:lumMod val="75000"/>
                  </a:schemeClr>
                </a:solidFill>
              </a:rPr>
              <a:t>minutos</a:t>
            </a:r>
            <a:r>
              <a:rPr lang="fr-FR" b="1" dirty="0" smtClean="0">
                <a:solidFill>
                  <a:schemeClr val="accent1">
                    <a:lumMod val="75000"/>
                  </a:schemeClr>
                </a:solidFill>
              </a:rPr>
              <a:t> de </a:t>
            </a:r>
            <a:r>
              <a:rPr lang="fr-FR" b="1" dirty="0" err="1" smtClean="0">
                <a:solidFill>
                  <a:schemeClr val="accent1">
                    <a:lumMod val="75000"/>
                  </a:schemeClr>
                </a:solidFill>
              </a:rPr>
              <a:t>Bruselas</a:t>
            </a:r>
            <a:r>
              <a:rPr lang="fr-FR" b="1" dirty="0" smtClean="0">
                <a:solidFill>
                  <a:schemeClr val="accent1">
                    <a:lumMod val="75000"/>
                  </a:schemeClr>
                </a:solidFill>
              </a:rPr>
              <a:t> y a </a:t>
            </a:r>
            <a:r>
              <a:rPr lang="fr-FR" b="1" dirty="0" err="1" smtClean="0">
                <a:solidFill>
                  <a:schemeClr val="accent1">
                    <a:lumMod val="75000"/>
                  </a:schemeClr>
                </a:solidFill>
              </a:rPr>
              <a:t>proximidad</a:t>
            </a:r>
            <a:r>
              <a:rPr lang="fr-FR" b="1" dirty="0" smtClean="0">
                <a:solidFill>
                  <a:schemeClr val="accent1">
                    <a:lumMod val="75000"/>
                  </a:schemeClr>
                </a:solidFill>
              </a:rPr>
              <a:t> de </a:t>
            </a:r>
            <a:r>
              <a:rPr lang="fr-FR" b="1" dirty="0" err="1" smtClean="0">
                <a:solidFill>
                  <a:schemeClr val="accent1">
                    <a:lumMod val="75000"/>
                  </a:schemeClr>
                </a:solidFill>
              </a:rPr>
              <a:t>Alemania</a:t>
            </a:r>
            <a:r>
              <a:rPr lang="fr-FR" b="1" dirty="0" smtClean="0">
                <a:solidFill>
                  <a:schemeClr val="accent1">
                    <a:lumMod val="75000"/>
                  </a:schemeClr>
                </a:solidFill>
              </a:rPr>
              <a:t> y </a:t>
            </a:r>
            <a:r>
              <a:rPr lang="fr-FR" b="1" dirty="0" err="1" smtClean="0">
                <a:solidFill>
                  <a:schemeClr val="accent1">
                    <a:lumMod val="75000"/>
                  </a:schemeClr>
                </a:solidFill>
              </a:rPr>
              <a:t>Luxemburgo</a:t>
            </a:r>
            <a:r>
              <a:rPr lang="fr-FR" b="1" dirty="0" smtClean="0">
                <a:solidFill>
                  <a:schemeClr val="accent1">
                    <a:lumMod val="75000"/>
                  </a:schemeClr>
                </a:solidFill>
              </a:rPr>
              <a:t>,</a:t>
            </a:r>
          </a:p>
          <a:p>
            <a:pPr marL="285750" indent="-285750">
              <a:buClr>
                <a:srgbClr val="FF0000"/>
              </a:buClr>
              <a:buFont typeface="Wingdings" pitchFamily="2" charset="2"/>
              <a:buChar char="ü"/>
            </a:pPr>
            <a:endParaRPr lang="fr-FR" b="1" dirty="0" smtClean="0">
              <a:solidFill>
                <a:schemeClr val="accent1">
                  <a:lumMod val="75000"/>
                </a:schemeClr>
              </a:solidFill>
            </a:endParaRPr>
          </a:p>
          <a:p>
            <a:pPr marL="285750" indent="-285750">
              <a:buClr>
                <a:srgbClr val="FF0000"/>
              </a:buClr>
              <a:buFont typeface="Wingdings" pitchFamily="2" charset="2"/>
              <a:buChar char="ü"/>
            </a:pPr>
            <a:r>
              <a:rPr lang="fr-FR" b="1" dirty="0" smtClean="0">
                <a:solidFill>
                  <a:schemeClr val="accent1">
                    <a:lumMod val="75000"/>
                  </a:schemeClr>
                </a:solidFill>
              </a:rPr>
              <a:t>Lyon: capital </a:t>
            </a:r>
            <a:r>
              <a:rPr lang="fr-FR" b="1" dirty="0" err="1" smtClean="0">
                <a:solidFill>
                  <a:schemeClr val="accent1">
                    <a:lumMod val="75000"/>
                  </a:schemeClr>
                </a:solidFill>
              </a:rPr>
              <a:t>mundial</a:t>
            </a:r>
            <a:r>
              <a:rPr lang="fr-FR" b="1" dirty="0" smtClean="0">
                <a:solidFill>
                  <a:schemeClr val="accent1">
                    <a:lumMod val="75000"/>
                  </a:schemeClr>
                </a:solidFill>
              </a:rPr>
              <a:t> de la </a:t>
            </a:r>
            <a:r>
              <a:rPr lang="fr-FR" b="1" dirty="0" err="1" smtClean="0">
                <a:solidFill>
                  <a:schemeClr val="accent1">
                    <a:lumMod val="75000"/>
                  </a:schemeClr>
                </a:solidFill>
              </a:rPr>
              <a:t>gastronomía</a:t>
            </a:r>
            <a:r>
              <a:rPr lang="fr-FR" b="1" dirty="0" smtClean="0">
                <a:solidFill>
                  <a:schemeClr val="accent1">
                    <a:lumMod val="75000"/>
                  </a:schemeClr>
                </a:solidFill>
              </a:rPr>
              <a:t>.</a:t>
            </a:r>
          </a:p>
          <a:p>
            <a:endParaRPr lang="es-AR" dirty="0"/>
          </a:p>
        </p:txBody>
      </p:sp>
    </p:spTree>
    <p:extLst>
      <p:ext uri="{BB962C8B-B14F-4D97-AF65-F5344CB8AC3E}">
        <p14:creationId xmlns="" xmlns:p14="http://schemas.microsoft.com/office/powerpoint/2010/main" val="4118381860"/>
      </p:ext>
    </p:ext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260648"/>
            <a:ext cx="8136904" cy="2478137"/>
          </a:xfrm>
        </p:spPr>
        <p:txBody>
          <a:bodyPr>
            <a:normAutofit fontScale="90000"/>
          </a:bodyPr>
          <a:lstStyle/>
          <a:p>
            <a:pPr algn="l"/>
            <a:r>
              <a:rPr lang="fr-FR" u="sng" dirty="0" smtClean="0">
                <a:solidFill>
                  <a:schemeClr val="accent1">
                    <a:lumMod val="75000"/>
                  </a:schemeClr>
                </a:solidFill>
                <a:latin typeface="Aharoni" pitchFamily="2" charset="-79"/>
                <a:cs typeface="Aharoni" pitchFamily="2" charset="-79"/>
              </a:rPr>
              <a:t/>
            </a:r>
            <a:br>
              <a:rPr lang="fr-FR" u="sng" dirty="0" smtClean="0">
                <a:solidFill>
                  <a:schemeClr val="accent1">
                    <a:lumMod val="75000"/>
                  </a:schemeClr>
                </a:solidFill>
                <a:latin typeface="Aharoni" pitchFamily="2" charset="-79"/>
                <a:cs typeface="Aharoni" pitchFamily="2" charset="-79"/>
              </a:rPr>
            </a:br>
            <a:r>
              <a:rPr lang="fr-FR" u="sng" dirty="0" smtClean="0">
                <a:solidFill>
                  <a:schemeClr val="accent1">
                    <a:lumMod val="75000"/>
                  </a:schemeClr>
                </a:solidFill>
                <a:latin typeface="Aharoni" pitchFamily="2" charset="-79"/>
                <a:cs typeface="Aharoni" pitchFamily="2" charset="-79"/>
              </a:rPr>
              <a:t/>
            </a:r>
            <a:br>
              <a:rPr lang="fr-FR" u="sng" dirty="0" smtClean="0">
                <a:solidFill>
                  <a:schemeClr val="accent1">
                    <a:lumMod val="75000"/>
                  </a:schemeClr>
                </a:solidFill>
                <a:latin typeface="Aharoni" pitchFamily="2" charset="-79"/>
                <a:cs typeface="Aharoni" pitchFamily="2" charset="-79"/>
              </a:rPr>
            </a:br>
            <a:r>
              <a:rPr lang="fr-FR" u="sng" dirty="0" smtClean="0">
                <a:solidFill>
                  <a:srgbClr val="002060"/>
                </a:solidFill>
                <a:latin typeface="Aharoni" pitchFamily="2" charset="-79"/>
                <a:cs typeface="Aharoni" pitchFamily="2" charset="-79"/>
              </a:rPr>
              <a:t>Las ventajas del programa:</a:t>
            </a:r>
            <a:r>
              <a:rPr lang="fr-FR" u="sng" dirty="0" smtClean="0">
                <a:solidFill>
                  <a:schemeClr val="accent1">
                    <a:lumMod val="75000"/>
                  </a:schemeClr>
                </a:solidFill>
                <a:latin typeface="Aharoni" pitchFamily="2" charset="-79"/>
                <a:cs typeface="Aharoni" pitchFamily="2" charset="-79"/>
              </a:rPr>
              <a:t/>
            </a:r>
            <a:br>
              <a:rPr lang="fr-FR" u="sng" dirty="0" smtClean="0">
                <a:solidFill>
                  <a:schemeClr val="accent1">
                    <a:lumMod val="75000"/>
                  </a:schemeClr>
                </a:solidFill>
                <a:latin typeface="Aharoni" pitchFamily="2" charset="-79"/>
                <a:cs typeface="Aharoni" pitchFamily="2" charset="-79"/>
              </a:rPr>
            </a:br>
            <a:endParaRPr lang="fr-FR" u="sng" dirty="0">
              <a:solidFill>
                <a:schemeClr val="accent1">
                  <a:lumMod val="75000"/>
                </a:schemeClr>
              </a:solidFill>
              <a:latin typeface="Aharoni" pitchFamily="2" charset="-79"/>
              <a:cs typeface="Aharoni" pitchFamily="2" charset="-79"/>
            </a:endParaRPr>
          </a:p>
        </p:txBody>
      </p:sp>
      <p:sp>
        <p:nvSpPr>
          <p:cNvPr id="3" name="2 Subtítulo"/>
          <p:cNvSpPr>
            <a:spLocks noGrp="1"/>
          </p:cNvSpPr>
          <p:nvPr>
            <p:ph type="subTitle" idx="1"/>
          </p:nvPr>
        </p:nvSpPr>
        <p:spPr>
          <a:xfrm>
            <a:off x="395536" y="1700808"/>
            <a:ext cx="8748464" cy="3960440"/>
          </a:xfrm>
        </p:spPr>
        <p:txBody>
          <a:bodyPr>
            <a:normAutofit lnSpcReduction="10000"/>
          </a:bodyPr>
          <a:lstStyle/>
          <a:p>
            <a:pPr marL="457200" indent="-457200" algn="l">
              <a:buClr>
                <a:srgbClr val="FF0000"/>
              </a:buClr>
              <a:buFont typeface="Wingdings" pitchFamily="2" charset="2"/>
              <a:buChar char="ü"/>
            </a:pPr>
            <a:endParaRPr lang="fr-FR" dirty="0" smtClean="0">
              <a:solidFill>
                <a:schemeClr val="accent1">
                  <a:lumMod val="75000"/>
                </a:schemeClr>
              </a:solidFill>
            </a:endParaRPr>
          </a:p>
          <a:p>
            <a:pPr marL="457200" indent="-457200" algn="l">
              <a:buClr>
                <a:srgbClr val="FF0000"/>
              </a:buClr>
              <a:buFont typeface="Wingdings" pitchFamily="2" charset="2"/>
              <a:buChar char="ü"/>
            </a:pPr>
            <a:endParaRPr lang="fr-FR" b="1" dirty="0" smtClean="0">
              <a:solidFill>
                <a:srgbClr val="002060"/>
              </a:solidFill>
            </a:endParaRPr>
          </a:p>
          <a:p>
            <a:pPr marL="457200" indent="-457200" algn="l">
              <a:buClr>
                <a:srgbClr val="FF0000"/>
              </a:buClr>
              <a:buFont typeface="Wingdings" pitchFamily="2" charset="2"/>
              <a:buChar char="ü"/>
            </a:pPr>
            <a:r>
              <a:rPr lang="fr-FR" b="1" dirty="0" err="1" smtClean="0">
                <a:solidFill>
                  <a:srgbClr val="002060"/>
                </a:solidFill>
              </a:rPr>
              <a:t>Gratificación</a:t>
            </a:r>
            <a:r>
              <a:rPr lang="fr-FR" b="1" dirty="0" smtClean="0">
                <a:solidFill>
                  <a:srgbClr val="002060"/>
                </a:solidFill>
              </a:rPr>
              <a:t> mensual de 436 euros/3100 pesos</a:t>
            </a:r>
          </a:p>
          <a:p>
            <a:pPr algn="l">
              <a:buClr>
                <a:srgbClr val="FF0000"/>
              </a:buClr>
            </a:pPr>
            <a:endParaRPr lang="fr-FR" b="1" dirty="0" smtClean="0">
              <a:solidFill>
                <a:srgbClr val="002060"/>
              </a:solidFill>
            </a:endParaRPr>
          </a:p>
          <a:p>
            <a:pPr marL="457200" indent="-457200" algn="l">
              <a:buClr>
                <a:srgbClr val="FF0000"/>
              </a:buClr>
              <a:buFont typeface="Wingdings" pitchFamily="2" charset="2"/>
              <a:buChar char="ü"/>
            </a:pPr>
            <a:r>
              <a:rPr lang="fr-FR" b="1" dirty="0" smtClean="0">
                <a:solidFill>
                  <a:srgbClr val="002060"/>
                </a:solidFill>
              </a:rPr>
              <a:t>Alojamiento en la estructura de </a:t>
            </a:r>
            <a:r>
              <a:rPr lang="fr-FR" b="1" dirty="0" err="1" smtClean="0">
                <a:solidFill>
                  <a:srgbClr val="002060"/>
                </a:solidFill>
              </a:rPr>
              <a:t>recibimiento</a:t>
            </a:r>
            <a:endParaRPr lang="fr-FR" b="1" dirty="0" smtClean="0">
              <a:solidFill>
                <a:srgbClr val="002060"/>
              </a:solidFill>
            </a:endParaRPr>
          </a:p>
          <a:p>
            <a:pPr marL="457200" indent="-457200" algn="l">
              <a:buClr>
                <a:srgbClr val="FF0000"/>
              </a:buClr>
            </a:pPr>
            <a:endParaRPr lang="fr-FR" b="1" dirty="0" smtClean="0">
              <a:solidFill>
                <a:srgbClr val="002060"/>
              </a:solidFill>
            </a:endParaRPr>
          </a:p>
          <a:p>
            <a:pPr marL="457200" indent="-457200" algn="l">
              <a:buClr>
                <a:srgbClr val="FF0000"/>
              </a:buClr>
              <a:buFont typeface="Wingdings" pitchFamily="2" charset="2"/>
              <a:buChar char="ü"/>
            </a:pPr>
            <a:r>
              <a:rPr lang="fr-FR" b="1" dirty="0" err="1" smtClean="0">
                <a:solidFill>
                  <a:srgbClr val="002060"/>
                </a:solidFill>
              </a:rPr>
              <a:t>Comidas</a:t>
            </a:r>
            <a:r>
              <a:rPr lang="fr-FR" b="1" dirty="0" smtClean="0">
                <a:solidFill>
                  <a:srgbClr val="002060"/>
                </a:solidFill>
              </a:rPr>
              <a:t> </a:t>
            </a:r>
            <a:r>
              <a:rPr lang="fr-FR" b="1" dirty="0" err="1" smtClean="0">
                <a:solidFill>
                  <a:srgbClr val="002060"/>
                </a:solidFill>
              </a:rPr>
              <a:t>incluídas</a:t>
            </a:r>
            <a:endParaRPr lang="fr-FR" b="1" dirty="0" smtClean="0">
              <a:solidFill>
                <a:srgbClr val="002060"/>
              </a:solidFill>
            </a:endParaRPr>
          </a:p>
          <a:p>
            <a:pPr algn="l">
              <a:buClr>
                <a:srgbClr val="FF0000"/>
              </a:buClr>
            </a:pPr>
            <a:endParaRPr lang="fr-FR" b="1" dirty="0" smtClean="0">
              <a:solidFill>
                <a:srgbClr val="002060"/>
              </a:solidFill>
            </a:endParaRPr>
          </a:p>
        </p:txBody>
      </p:sp>
      <p:pic>
        <p:nvPicPr>
          <p:cNvPr id="1026" name="Picture 2" descr="C:\Users\Guille et Winnie\Desktop\Globes seuls.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16216" y="188640"/>
            <a:ext cx="2164482" cy="1008112"/>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Guille et Winnie\Desktop\Logo-Alzea+Baseline_72dpi..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63888" y="0"/>
            <a:ext cx="3145532" cy="1208534"/>
          </a:xfrm>
          <a:prstGeom prst="rect">
            <a:avLst/>
          </a:prstGeom>
          <a:noFill/>
          <a:extLst>
            <a:ext uri="{909E8E84-426E-40DD-AFC4-6F175D3DCCD1}">
              <a14:hiddenFill xmlns="" xmlns:a14="http://schemas.microsoft.com/office/drawing/2010/main">
                <a:solidFill>
                  <a:srgbClr val="FFFFFF"/>
                </a:solidFill>
              </a14:hiddenFill>
            </a:ext>
          </a:extLst>
        </p:spPr>
      </p:pic>
      <p:pic>
        <p:nvPicPr>
          <p:cNvPr id="2050" name="Picture 2" descr="C:\Users\Vale\Desktop\logo bb.jpg"/>
          <p:cNvPicPr>
            <a:picLocks noChangeAspect="1" noChangeArrowheads="1"/>
          </p:cNvPicPr>
          <p:nvPr/>
        </p:nvPicPr>
        <p:blipFill>
          <a:blip r:embed="rId4" cstate="print"/>
          <a:srcRect/>
          <a:stretch>
            <a:fillRect/>
          </a:stretch>
        </p:blipFill>
        <p:spPr bwMode="auto">
          <a:xfrm>
            <a:off x="0" y="116632"/>
            <a:ext cx="3654279" cy="1052736"/>
          </a:xfrm>
          <a:prstGeom prst="rect">
            <a:avLst/>
          </a:prstGeom>
          <a:noFill/>
        </p:spPr>
      </p:pic>
    </p:spTree>
    <p:extLst>
      <p:ext uri="{BB962C8B-B14F-4D97-AF65-F5344CB8AC3E}">
        <p14:creationId xmlns="" xmlns:p14="http://schemas.microsoft.com/office/powerpoint/2010/main" val="3760496448"/>
      </p:ext>
    </p:extLst>
  </p:cSld>
  <p:clrMapOvr>
    <a:masterClrMapping/>
  </p:clrMapOvr>
  <p:transition spd="slow">
    <p:cover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0649"/>
            <a:ext cx="7772400" cy="1224136"/>
          </a:xfrm>
        </p:spPr>
        <p:txBody>
          <a:bodyPr>
            <a:normAutofit fontScale="90000"/>
          </a:bodyPr>
          <a:lstStyle/>
          <a:p>
            <a:r>
              <a:rPr lang="fr-FR" sz="4000" dirty="0" smtClean="0"/>
              <a:t/>
            </a:r>
            <a:br>
              <a:rPr lang="fr-FR" sz="4000" dirty="0" smtClean="0"/>
            </a:br>
            <a:r>
              <a:rPr lang="fr-FR" sz="4000" dirty="0"/>
              <a:t/>
            </a:r>
            <a:br>
              <a:rPr lang="fr-FR" sz="4000" dirty="0"/>
            </a:br>
            <a:endParaRPr lang="fr-FR" sz="4000" dirty="0"/>
          </a:p>
        </p:txBody>
      </p:sp>
      <p:sp>
        <p:nvSpPr>
          <p:cNvPr id="3" name="2 Subtítulo"/>
          <p:cNvSpPr>
            <a:spLocks noGrp="1"/>
          </p:cNvSpPr>
          <p:nvPr>
            <p:ph type="subTitle" idx="1"/>
          </p:nvPr>
        </p:nvSpPr>
        <p:spPr>
          <a:xfrm>
            <a:off x="683568" y="1340768"/>
            <a:ext cx="8064896" cy="5328592"/>
          </a:xfrm>
        </p:spPr>
        <p:txBody>
          <a:bodyPr>
            <a:normAutofit/>
          </a:bodyPr>
          <a:lstStyle/>
          <a:p>
            <a:pPr algn="l"/>
            <a:r>
              <a:rPr lang="es-AR" u="sng" dirty="0" smtClean="0">
                <a:solidFill>
                  <a:srgbClr val="002060"/>
                </a:solidFill>
                <a:latin typeface="Aharoni" pitchFamily="2" charset="-79"/>
                <a:cs typeface="Aharoni" pitchFamily="2" charset="-79"/>
              </a:rPr>
              <a:t>Nuestros servicios:</a:t>
            </a:r>
            <a:endParaRPr lang="es-AR" sz="2400" dirty="0" smtClean="0"/>
          </a:p>
          <a:p>
            <a:pPr marL="342900" indent="-342900" algn="l">
              <a:lnSpc>
                <a:spcPct val="110000"/>
              </a:lnSpc>
              <a:buClr>
                <a:srgbClr val="FF0000"/>
              </a:buClr>
              <a:buFont typeface="Wingdings" pitchFamily="2" charset="2"/>
              <a:buChar char="ü"/>
            </a:pPr>
            <a:r>
              <a:rPr lang="es-AR" sz="2500" dirty="0" smtClean="0">
                <a:solidFill>
                  <a:srgbClr val="002060"/>
                </a:solidFill>
              </a:rPr>
              <a:t>Entrevista personalizada con el corresponsal de Argentina</a:t>
            </a:r>
          </a:p>
          <a:p>
            <a:pPr marL="342900" indent="-342900" algn="l">
              <a:lnSpc>
                <a:spcPct val="110000"/>
              </a:lnSpc>
              <a:buClr>
                <a:srgbClr val="FF0000"/>
              </a:buClr>
              <a:buFont typeface="Wingdings" pitchFamily="2" charset="2"/>
              <a:buChar char="ü"/>
            </a:pPr>
            <a:r>
              <a:rPr lang="es-AR" sz="2500" dirty="0" smtClean="0">
                <a:solidFill>
                  <a:srgbClr val="002060"/>
                </a:solidFill>
              </a:rPr>
              <a:t>Búsquedas de pasantías a cargo del equipo de Francia y validación de la misión</a:t>
            </a:r>
          </a:p>
          <a:p>
            <a:pPr marL="342900" indent="-342900" algn="l">
              <a:lnSpc>
                <a:spcPct val="110000"/>
              </a:lnSpc>
              <a:buClr>
                <a:srgbClr val="FF0000"/>
              </a:buClr>
              <a:buFont typeface="Wingdings" pitchFamily="2" charset="2"/>
              <a:buChar char="ü"/>
            </a:pPr>
            <a:r>
              <a:rPr lang="es-AR" sz="2500" dirty="0" smtClean="0">
                <a:solidFill>
                  <a:srgbClr val="002060"/>
                </a:solidFill>
              </a:rPr>
              <a:t>Formalidades administrativas en Francia para tramitación del visado en Argentina</a:t>
            </a:r>
          </a:p>
          <a:p>
            <a:pPr marL="342900" indent="-342900" algn="l">
              <a:lnSpc>
                <a:spcPct val="110000"/>
              </a:lnSpc>
              <a:buClr>
                <a:srgbClr val="FF0000"/>
              </a:buClr>
              <a:buFont typeface="Wingdings" pitchFamily="2" charset="2"/>
              <a:buChar char="ü"/>
            </a:pPr>
            <a:r>
              <a:rPr lang="en-US" sz="2500" dirty="0" err="1" smtClean="0">
                <a:solidFill>
                  <a:srgbClr val="002060"/>
                </a:solidFill>
              </a:rPr>
              <a:t>Gestión</a:t>
            </a:r>
            <a:r>
              <a:rPr lang="en-US" sz="2500" dirty="0" smtClean="0">
                <a:solidFill>
                  <a:srgbClr val="002060"/>
                </a:solidFill>
              </a:rPr>
              <a:t> </a:t>
            </a:r>
            <a:r>
              <a:rPr lang="en-US" sz="2500" dirty="0" err="1" smtClean="0">
                <a:solidFill>
                  <a:srgbClr val="002060"/>
                </a:solidFill>
              </a:rPr>
              <a:t>pago</a:t>
            </a:r>
            <a:r>
              <a:rPr lang="en-US" sz="2500" dirty="0" smtClean="0">
                <a:solidFill>
                  <a:srgbClr val="002060"/>
                </a:solidFill>
              </a:rPr>
              <a:t> de </a:t>
            </a:r>
            <a:r>
              <a:rPr lang="en-US" sz="2500" dirty="0" err="1" smtClean="0">
                <a:solidFill>
                  <a:srgbClr val="002060"/>
                </a:solidFill>
              </a:rPr>
              <a:t>seguro</a:t>
            </a:r>
            <a:r>
              <a:rPr lang="en-US" sz="2500" dirty="0" smtClean="0">
                <a:solidFill>
                  <a:srgbClr val="002060"/>
                </a:solidFill>
              </a:rPr>
              <a:t> de </a:t>
            </a:r>
            <a:r>
              <a:rPr lang="en-US" sz="2500" dirty="0" err="1" smtClean="0">
                <a:solidFill>
                  <a:srgbClr val="002060"/>
                </a:solidFill>
              </a:rPr>
              <a:t>responsabilidad</a:t>
            </a:r>
            <a:r>
              <a:rPr lang="en-US" sz="2500" dirty="0" smtClean="0">
                <a:solidFill>
                  <a:srgbClr val="002060"/>
                </a:solidFill>
              </a:rPr>
              <a:t> civil y </a:t>
            </a:r>
            <a:r>
              <a:rPr lang="en-US" sz="2500" dirty="0" err="1" smtClean="0">
                <a:solidFill>
                  <a:srgbClr val="002060"/>
                </a:solidFill>
              </a:rPr>
              <a:t>salud</a:t>
            </a:r>
            <a:endParaRPr lang="en-US" sz="2500" dirty="0" smtClean="0">
              <a:solidFill>
                <a:srgbClr val="002060"/>
              </a:solidFill>
            </a:endParaRPr>
          </a:p>
          <a:p>
            <a:pPr marL="342900" indent="-342900" algn="l">
              <a:lnSpc>
                <a:spcPct val="110000"/>
              </a:lnSpc>
              <a:buClr>
                <a:srgbClr val="FF0000"/>
              </a:buClr>
              <a:buFont typeface="Wingdings" pitchFamily="2" charset="2"/>
              <a:buChar char="ü"/>
            </a:pPr>
            <a:r>
              <a:rPr lang="en-US" sz="2500" dirty="0" err="1" smtClean="0">
                <a:solidFill>
                  <a:srgbClr val="002060"/>
                </a:solidFill>
              </a:rPr>
              <a:t>Inscripción</a:t>
            </a:r>
            <a:r>
              <a:rPr lang="en-US" sz="2500" dirty="0" smtClean="0">
                <a:solidFill>
                  <a:srgbClr val="002060"/>
                </a:solidFill>
              </a:rPr>
              <a:t> </a:t>
            </a:r>
            <a:r>
              <a:rPr lang="en-US" sz="2500" dirty="0" err="1" smtClean="0">
                <a:solidFill>
                  <a:srgbClr val="002060"/>
                </a:solidFill>
              </a:rPr>
              <a:t>por</a:t>
            </a:r>
            <a:r>
              <a:rPr lang="en-US" sz="2500" dirty="0" smtClean="0">
                <a:solidFill>
                  <a:srgbClr val="002060"/>
                </a:solidFill>
              </a:rPr>
              <a:t> Internet en Campus France</a:t>
            </a:r>
            <a:endParaRPr lang="es-AR" sz="2500" dirty="0" smtClean="0">
              <a:solidFill>
                <a:srgbClr val="002060"/>
              </a:solidFill>
            </a:endParaRPr>
          </a:p>
          <a:p>
            <a:pPr marL="342900" indent="-342900" algn="l">
              <a:lnSpc>
                <a:spcPct val="110000"/>
              </a:lnSpc>
              <a:buClr>
                <a:srgbClr val="FF0000"/>
              </a:buClr>
              <a:buFont typeface="Wingdings" pitchFamily="2" charset="2"/>
              <a:buChar char="ü"/>
            </a:pPr>
            <a:r>
              <a:rPr lang="es-AR" sz="2500" dirty="0" smtClean="0">
                <a:solidFill>
                  <a:srgbClr val="002060"/>
                </a:solidFill>
              </a:rPr>
              <a:t>Curso de francés durante un mes, dos veces por semana</a:t>
            </a:r>
          </a:p>
          <a:p>
            <a:pPr marL="342900" indent="-342900" algn="l">
              <a:lnSpc>
                <a:spcPct val="110000"/>
              </a:lnSpc>
              <a:buClr>
                <a:srgbClr val="FF0000"/>
              </a:buClr>
              <a:buFont typeface="Wingdings" pitchFamily="2" charset="2"/>
              <a:buChar char="ü"/>
            </a:pPr>
            <a:r>
              <a:rPr lang="es-AR" sz="2500" dirty="0" smtClean="0">
                <a:solidFill>
                  <a:srgbClr val="002060"/>
                </a:solidFill>
              </a:rPr>
              <a:t>Asegurar el recibimiento y el seguimiento del estudiante durante su estadía</a:t>
            </a:r>
          </a:p>
        </p:txBody>
      </p:sp>
      <p:pic>
        <p:nvPicPr>
          <p:cNvPr id="4" name="Picture 3" descr="C:\Users\Guille et Winnie\Desktop\Logo-Alzea+Baseline_72dpi..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491880" y="0"/>
            <a:ext cx="3145532" cy="1208534"/>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C:\Users\Guille et Winnie\Desktop\Globes seuls.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16216" y="188640"/>
            <a:ext cx="2164482" cy="100811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2" descr="C:\Users\Vale\Desktop\logo bb.jpg"/>
          <p:cNvPicPr>
            <a:picLocks noChangeAspect="1" noChangeArrowheads="1"/>
          </p:cNvPicPr>
          <p:nvPr/>
        </p:nvPicPr>
        <p:blipFill>
          <a:blip r:embed="rId4" cstate="print"/>
          <a:srcRect/>
          <a:stretch>
            <a:fillRect/>
          </a:stretch>
        </p:blipFill>
        <p:spPr bwMode="auto">
          <a:xfrm>
            <a:off x="0" y="116632"/>
            <a:ext cx="3635896" cy="1047440"/>
          </a:xfrm>
          <a:prstGeom prst="rect">
            <a:avLst/>
          </a:prstGeom>
          <a:noFill/>
        </p:spPr>
      </p:pic>
    </p:spTree>
    <p:extLst>
      <p:ext uri="{BB962C8B-B14F-4D97-AF65-F5344CB8AC3E}">
        <p14:creationId xmlns="" xmlns:p14="http://schemas.microsoft.com/office/powerpoint/2010/main" val="1695803472"/>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1412777"/>
            <a:ext cx="7772400" cy="864096"/>
          </a:xfrm>
        </p:spPr>
        <p:txBody>
          <a:bodyPr/>
          <a:lstStyle/>
          <a:p>
            <a:pPr algn="l"/>
            <a:r>
              <a:rPr lang="fr-FR" u="sng" dirty="0" smtClean="0">
                <a:solidFill>
                  <a:schemeClr val="tx2">
                    <a:lumMod val="75000"/>
                  </a:schemeClr>
                </a:solidFill>
                <a:latin typeface="Aharoni" pitchFamily="2" charset="-79"/>
                <a:cs typeface="Aharoni" pitchFamily="2" charset="-79"/>
              </a:rPr>
              <a:t>Condiciones del programa</a:t>
            </a:r>
            <a:r>
              <a:rPr lang="fr-FR" dirty="0" smtClean="0">
                <a:solidFill>
                  <a:schemeClr val="tx2">
                    <a:lumMod val="75000"/>
                  </a:schemeClr>
                </a:solidFill>
              </a:rPr>
              <a:t>:</a:t>
            </a:r>
            <a:endParaRPr lang="fr-FR" dirty="0">
              <a:solidFill>
                <a:schemeClr val="tx2">
                  <a:lumMod val="75000"/>
                </a:schemeClr>
              </a:solidFill>
            </a:endParaRPr>
          </a:p>
        </p:txBody>
      </p:sp>
      <p:sp>
        <p:nvSpPr>
          <p:cNvPr id="3" name="2 Subtítulo"/>
          <p:cNvSpPr>
            <a:spLocks noGrp="1"/>
          </p:cNvSpPr>
          <p:nvPr>
            <p:ph type="subTitle" idx="1"/>
          </p:nvPr>
        </p:nvSpPr>
        <p:spPr>
          <a:xfrm>
            <a:off x="467544" y="2348880"/>
            <a:ext cx="8213154" cy="4248472"/>
          </a:xfrm>
        </p:spPr>
        <p:txBody>
          <a:bodyPr>
            <a:normAutofit fontScale="92500"/>
          </a:bodyPr>
          <a:lstStyle/>
          <a:p>
            <a:pPr marL="457200" indent="-457200" algn="l">
              <a:buClr>
                <a:srgbClr val="FF0000"/>
              </a:buClr>
              <a:buFont typeface="Wingdings" pitchFamily="2" charset="2"/>
              <a:buChar char="ü"/>
            </a:pPr>
            <a:r>
              <a:rPr lang="fr-FR" sz="2800" dirty="0" smtClean="0">
                <a:solidFill>
                  <a:srgbClr val="002060"/>
                </a:solidFill>
              </a:rPr>
              <a:t>Ser estudiante de gastronomía, hotelería o </a:t>
            </a:r>
            <a:r>
              <a:rPr lang="fr-FR" sz="2800" dirty="0" err="1" smtClean="0">
                <a:solidFill>
                  <a:srgbClr val="002060"/>
                </a:solidFill>
              </a:rPr>
              <a:t>turismo</a:t>
            </a:r>
            <a:endParaRPr lang="fr-FR" sz="2800" dirty="0" smtClean="0">
              <a:solidFill>
                <a:srgbClr val="002060"/>
              </a:solidFill>
            </a:endParaRPr>
          </a:p>
          <a:p>
            <a:pPr algn="l">
              <a:buClr>
                <a:srgbClr val="FF0000"/>
              </a:buClr>
            </a:pPr>
            <a:endParaRPr lang="fr-FR" sz="2800" dirty="0" smtClean="0">
              <a:solidFill>
                <a:srgbClr val="002060"/>
              </a:solidFill>
            </a:endParaRPr>
          </a:p>
          <a:p>
            <a:pPr marL="457200" indent="-457200" algn="l">
              <a:buClr>
                <a:srgbClr val="FF0000"/>
              </a:buClr>
              <a:buFont typeface="Wingdings" pitchFamily="2" charset="2"/>
              <a:buChar char="ü"/>
            </a:pPr>
            <a:r>
              <a:rPr lang="fr-FR" sz="2800" dirty="0" smtClean="0">
                <a:solidFill>
                  <a:srgbClr val="002060"/>
                </a:solidFill>
              </a:rPr>
              <a:t>Período de </a:t>
            </a:r>
            <a:r>
              <a:rPr lang="fr-FR" sz="2800" dirty="0" err="1" smtClean="0">
                <a:solidFill>
                  <a:srgbClr val="002060"/>
                </a:solidFill>
              </a:rPr>
              <a:t>pasantía</a:t>
            </a:r>
            <a:r>
              <a:rPr lang="fr-FR" sz="2800" dirty="0" smtClean="0">
                <a:solidFill>
                  <a:srgbClr val="002060"/>
                </a:solidFill>
              </a:rPr>
              <a:t>: 3 </a:t>
            </a:r>
            <a:r>
              <a:rPr lang="fr-FR" sz="2800" dirty="0" err="1" smtClean="0">
                <a:solidFill>
                  <a:srgbClr val="002060"/>
                </a:solidFill>
              </a:rPr>
              <a:t>meses</a:t>
            </a:r>
            <a:r>
              <a:rPr lang="fr-FR" sz="2800" dirty="0" smtClean="0">
                <a:solidFill>
                  <a:srgbClr val="002060"/>
                </a:solidFill>
              </a:rPr>
              <a:t> </a:t>
            </a:r>
            <a:r>
              <a:rPr lang="fr-FR" sz="2800" dirty="0" err="1" smtClean="0">
                <a:solidFill>
                  <a:srgbClr val="002060"/>
                </a:solidFill>
              </a:rPr>
              <a:t>mínimo</a:t>
            </a:r>
            <a:r>
              <a:rPr lang="fr-FR" sz="2800" dirty="0" smtClean="0">
                <a:solidFill>
                  <a:srgbClr val="002060"/>
                </a:solidFill>
              </a:rPr>
              <a:t> y 6 </a:t>
            </a:r>
            <a:r>
              <a:rPr lang="fr-FR" sz="2800" dirty="0" err="1" smtClean="0">
                <a:solidFill>
                  <a:srgbClr val="002060"/>
                </a:solidFill>
              </a:rPr>
              <a:t>meses</a:t>
            </a:r>
            <a:r>
              <a:rPr lang="fr-FR" sz="2800" dirty="0" smtClean="0">
                <a:solidFill>
                  <a:srgbClr val="002060"/>
                </a:solidFill>
              </a:rPr>
              <a:t> </a:t>
            </a:r>
            <a:r>
              <a:rPr lang="fr-FR" sz="2800" dirty="0" err="1" smtClean="0">
                <a:solidFill>
                  <a:srgbClr val="002060"/>
                </a:solidFill>
              </a:rPr>
              <a:t>máximo</a:t>
            </a:r>
            <a:endParaRPr lang="fr-FR" sz="2800" dirty="0" smtClean="0">
              <a:solidFill>
                <a:srgbClr val="002060"/>
              </a:solidFill>
            </a:endParaRPr>
          </a:p>
          <a:p>
            <a:pPr algn="l">
              <a:buClr>
                <a:srgbClr val="FF0000"/>
              </a:buClr>
            </a:pPr>
            <a:endParaRPr lang="fr-FR" sz="2800" dirty="0" smtClean="0">
              <a:solidFill>
                <a:srgbClr val="002060"/>
              </a:solidFill>
            </a:endParaRPr>
          </a:p>
          <a:p>
            <a:pPr marL="457200" indent="-457200" algn="l">
              <a:buClr>
                <a:srgbClr val="FF0000"/>
              </a:buClr>
              <a:buFont typeface="Wingdings" pitchFamily="2" charset="2"/>
              <a:buChar char="ü"/>
            </a:pPr>
            <a:r>
              <a:rPr lang="fr-FR" sz="2800" dirty="0" smtClean="0">
                <a:solidFill>
                  <a:srgbClr val="002060"/>
                </a:solidFill>
              </a:rPr>
              <a:t>Conocimentos básicos o </a:t>
            </a:r>
            <a:r>
              <a:rPr lang="fr-FR" sz="2800" dirty="0" err="1" smtClean="0">
                <a:solidFill>
                  <a:srgbClr val="002060"/>
                </a:solidFill>
              </a:rPr>
              <a:t>intermedios</a:t>
            </a:r>
            <a:r>
              <a:rPr lang="fr-FR" sz="2800" dirty="0" smtClean="0">
                <a:solidFill>
                  <a:srgbClr val="002060"/>
                </a:solidFill>
              </a:rPr>
              <a:t> de francés (según el </a:t>
            </a:r>
            <a:r>
              <a:rPr lang="fr-FR" sz="2800" dirty="0" err="1" smtClean="0">
                <a:solidFill>
                  <a:srgbClr val="002060"/>
                </a:solidFill>
              </a:rPr>
              <a:t>puesto</a:t>
            </a:r>
            <a:r>
              <a:rPr lang="fr-FR" sz="2800" dirty="0" smtClean="0">
                <a:solidFill>
                  <a:srgbClr val="002060"/>
                </a:solidFill>
              </a:rPr>
              <a:t>)</a:t>
            </a:r>
          </a:p>
          <a:p>
            <a:pPr algn="l">
              <a:buClr>
                <a:srgbClr val="FF0000"/>
              </a:buClr>
            </a:pPr>
            <a:endParaRPr lang="fr-FR" sz="2800" dirty="0" smtClean="0">
              <a:solidFill>
                <a:srgbClr val="002060"/>
              </a:solidFill>
            </a:endParaRPr>
          </a:p>
          <a:p>
            <a:pPr marL="457200" indent="-457200" algn="l">
              <a:buClr>
                <a:srgbClr val="FF0000"/>
              </a:buClr>
              <a:buFont typeface="Wingdings" pitchFamily="2" charset="2"/>
              <a:buChar char="ü"/>
            </a:pPr>
            <a:r>
              <a:rPr lang="fr-FR" sz="2800" dirty="0" smtClean="0">
                <a:solidFill>
                  <a:srgbClr val="002060"/>
                </a:solidFill>
              </a:rPr>
              <a:t>La inscripción al programa debe realizarse con 4 meses de antelación a la fecha de </a:t>
            </a:r>
            <a:r>
              <a:rPr lang="fr-FR" sz="2800" dirty="0" err="1" smtClean="0">
                <a:solidFill>
                  <a:srgbClr val="002060"/>
                </a:solidFill>
              </a:rPr>
              <a:t>partida</a:t>
            </a:r>
            <a:r>
              <a:rPr lang="fr-FR" sz="2800" dirty="0" smtClean="0">
                <a:solidFill>
                  <a:srgbClr val="002060"/>
                </a:solidFill>
              </a:rPr>
              <a:t> </a:t>
            </a:r>
            <a:r>
              <a:rPr lang="fr-FR" sz="2800" dirty="0" err="1" smtClean="0">
                <a:solidFill>
                  <a:srgbClr val="002060"/>
                </a:solidFill>
              </a:rPr>
              <a:t>deseada</a:t>
            </a:r>
            <a:endParaRPr lang="fr-FR" sz="2800" dirty="0"/>
          </a:p>
        </p:txBody>
      </p:sp>
      <p:pic>
        <p:nvPicPr>
          <p:cNvPr id="4" name="Picture 3" descr="C:\Users\Guille et Winnie\Desktop\Logo-Alzea+Baseline_72dpi..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419872" y="0"/>
            <a:ext cx="3145532" cy="120853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descr="C:\Users\Guille et Winnie\Desktop\Globes seuls.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16216" y="188640"/>
            <a:ext cx="2164482" cy="1008112"/>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C:\Users\Vale\Desktop\logo bb.jpg"/>
          <p:cNvPicPr>
            <a:picLocks noChangeAspect="1" noChangeArrowheads="1"/>
          </p:cNvPicPr>
          <p:nvPr/>
        </p:nvPicPr>
        <p:blipFill>
          <a:blip r:embed="rId4" cstate="print"/>
          <a:srcRect/>
          <a:stretch>
            <a:fillRect/>
          </a:stretch>
        </p:blipFill>
        <p:spPr bwMode="auto">
          <a:xfrm>
            <a:off x="0" y="116632"/>
            <a:ext cx="3499381" cy="1008112"/>
          </a:xfrm>
          <a:prstGeom prst="rect">
            <a:avLst/>
          </a:prstGeom>
          <a:noFill/>
        </p:spPr>
      </p:pic>
    </p:spTree>
    <p:extLst>
      <p:ext uri="{BB962C8B-B14F-4D97-AF65-F5344CB8AC3E}">
        <p14:creationId xmlns="" xmlns:p14="http://schemas.microsoft.com/office/powerpoint/2010/main" val="782322428"/>
      </p:ext>
    </p:ext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62074"/>
          </a:xfrm>
        </p:spPr>
        <p:txBody>
          <a:bodyPr>
            <a:noAutofit/>
          </a:bodyPr>
          <a:lstStyle/>
          <a:p>
            <a:r>
              <a:rPr lang="fr-FR" sz="4000" dirty="0" smtClean="0">
                <a:solidFill>
                  <a:schemeClr val="accent1">
                    <a:lumMod val="75000"/>
                  </a:schemeClr>
                </a:solidFill>
                <a:latin typeface="Aharoni" pitchFamily="2" charset="-79"/>
                <a:cs typeface="Aharoni" pitchFamily="2" charset="-79"/>
              </a:rPr>
              <a:t>Testimonios</a:t>
            </a:r>
            <a:endParaRPr lang="fr-FR" sz="4000" dirty="0">
              <a:solidFill>
                <a:schemeClr val="accent1">
                  <a:lumMod val="75000"/>
                </a:schemeClr>
              </a:solidFill>
              <a:latin typeface="Aharoni" pitchFamily="2" charset="-79"/>
              <a:cs typeface="Aharoni" pitchFamily="2" charset="-79"/>
            </a:endParaRPr>
          </a:p>
        </p:txBody>
      </p:sp>
      <p:pic>
        <p:nvPicPr>
          <p:cNvPr id="1026" name="Picture 2" descr="C:\Users\Guille et Winnie\Desktop\Yazmin.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323528" y="1196752"/>
            <a:ext cx="3312368" cy="2519933"/>
          </a:xfrm>
          <a:prstGeom prst="rect">
            <a:avLst/>
          </a:prstGeom>
          <a:noFill/>
          <a:extLst>
            <a:ext uri="{909E8E84-426E-40DD-AFC4-6F175D3DCCD1}">
              <a14:hiddenFill xmlns="" xmlns:a14="http://schemas.microsoft.com/office/drawing/2010/main">
                <a:solidFill>
                  <a:srgbClr val="FFFFFF"/>
                </a:solidFill>
              </a14:hiddenFill>
            </a:ext>
          </a:extLst>
        </p:spPr>
      </p:pic>
      <p:sp>
        <p:nvSpPr>
          <p:cNvPr id="4" name="3 Rectángulo"/>
          <p:cNvSpPr/>
          <p:nvPr/>
        </p:nvSpPr>
        <p:spPr>
          <a:xfrm>
            <a:off x="3707904" y="1196752"/>
            <a:ext cx="5184576" cy="2585323"/>
          </a:xfrm>
          <a:prstGeom prst="rect">
            <a:avLst/>
          </a:prstGeom>
        </p:spPr>
        <p:txBody>
          <a:bodyPr wrap="square">
            <a:spAutoFit/>
          </a:bodyPr>
          <a:lstStyle/>
          <a:p>
            <a:r>
              <a:rPr lang="es-ES" dirty="0" smtClean="0">
                <a:solidFill>
                  <a:schemeClr val="accent1">
                    <a:lumMod val="75000"/>
                  </a:schemeClr>
                </a:solidFill>
              </a:rPr>
              <a:t>“(… )Alzea </a:t>
            </a:r>
            <a:r>
              <a:rPr lang="es-ES" dirty="0">
                <a:solidFill>
                  <a:schemeClr val="accent1">
                    <a:lumMod val="75000"/>
                  </a:schemeClr>
                </a:solidFill>
              </a:rPr>
              <a:t>es una gran empresa que en mi caso fue la puerta a un gran cambio en mi vida, el conocer personas nuevas, con otras historias de vida completamente diferentes a las de uno, el idioma, el ámbito laboral, todo es novedoso y </a:t>
            </a:r>
            <a:r>
              <a:rPr lang="es-ES" dirty="0" smtClean="0">
                <a:solidFill>
                  <a:schemeClr val="accent1">
                    <a:lumMod val="75000"/>
                  </a:schemeClr>
                </a:solidFill>
              </a:rPr>
              <a:t>lindo (…) </a:t>
            </a:r>
            <a:r>
              <a:rPr lang="es-ES" dirty="0">
                <a:solidFill>
                  <a:schemeClr val="accent1">
                    <a:lumMod val="75000"/>
                  </a:schemeClr>
                </a:solidFill>
              </a:rPr>
              <a:t>No lo dudaría de hacerlo otra </a:t>
            </a:r>
            <a:r>
              <a:rPr lang="es-ES" dirty="0" smtClean="0">
                <a:solidFill>
                  <a:schemeClr val="accent1">
                    <a:lumMod val="75000"/>
                  </a:schemeClr>
                </a:solidFill>
              </a:rPr>
              <a:t>vez, </a:t>
            </a:r>
            <a:r>
              <a:rPr lang="es-ES" dirty="0">
                <a:solidFill>
                  <a:schemeClr val="accent1">
                    <a:lumMod val="75000"/>
                  </a:schemeClr>
                </a:solidFill>
              </a:rPr>
              <a:t>estoy completamente fascinada con el lugar en todo sentido, y es la puerta que se me abrió para comenzar el camino de lo que más me apasiona la cocina y el conocer otros </a:t>
            </a:r>
            <a:r>
              <a:rPr lang="es-ES" dirty="0" smtClean="0">
                <a:solidFill>
                  <a:schemeClr val="accent1">
                    <a:lumMod val="75000"/>
                  </a:schemeClr>
                </a:solidFill>
              </a:rPr>
              <a:t>países.”</a:t>
            </a:r>
            <a:endParaRPr lang="fr-FR" dirty="0">
              <a:solidFill>
                <a:schemeClr val="accent1">
                  <a:lumMod val="75000"/>
                </a:schemeClr>
              </a:solidFill>
            </a:endParaRPr>
          </a:p>
        </p:txBody>
      </p:sp>
      <p:pic>
        <p:nvPicPr>
          <p:cNvPr id="6" name="5 Imagen" descr="C:\Users\Guille et Winnie\Desktop\ivana paris.jpg"/>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99992" y="3933056"/>
            <a:ext cx="3960440" cy="2664296"/>
          </a:xfrm>
          <a:prstGeom prst="rect">
            <a:avLst/>
          </a:prstGeom>
          <a:noFill/>
          <a:ln>
            <a:noFill/>
          </a:ln>
        </p:spPr>
      </p:pic>
      <p:sp>
        <p:nvSpPr>
          <p:cNvPr id="5" name="4 Rectángulo"/>
          <p:cNvSpPr/>
          <p:nvPr/>
        </p:nvSpPr>
        <p:spPr>
          <a:xfrm>
            <a:off x="107504" y="3916338"/>
            <a:ext cx="4283968" cy="2862322"/>
          </a:xfrm>
          <a:prstGeom prst="rect">
            <a:avLst/>
          </a:prstGeom>
        </p:spPr>
        <p:txBody>
          <a:bodyPr wrap="square">
            <a:spAutoFit/>
          </a:bodyPr>
          <a:lstStyle/>
          <a:p>
            <a:r>
              <a:rPr lang="es-ES" dirty="0" smtClean="0">
                <a:solidFill>
                  <a:schemeClr val="accent1">
                    <a:lumMod val="75000"/>
                  </a:schemeClr>
                </a:solidFill>
              </a:rPr>
              <a:t>“(…) El </a:t>
            </a:r>
            <a:r>
              <a:rPr lang="es-ES" dirty="0">
                <a:solidFill>
                  <a:schemeClr val="accent1">
                    <a:lumMod val="75000"/>
                  </a:schemeClr>
                </a:solidFill>
              </a:rPr>
              <a:t>trabajo, con un ritmo diferente al argentino, es genial, increíble la cantidad de cosas que uno puede aprender en tan solo unas semanas, los sabores, los ingredientes, el queso, el vino, el pan! </a:t>
            </a:r>
            <a:r>
              <a:rPr lang="es-ES" dirty="0" smtClean="0">
                <a:solidFill>
                  <a:schemeClr val="accent1">
                    <a:lumMod val="75000"/>
                  </a:schemeClr>
                </a:solidFill>
              </a:rPr>
              <a:t>(…) </a:t>
            </a:r>
            <a:r>
              <a:rPr lang="es-ES" dirty="0">
                <a:solidFill>
                  <a:schemeClr val="accent1">
                    <a:lumMod val="75000"/>
                  </a:schemeClr>
                </a:solidFill>
              </a:rPr>
              <a:t>no hay mejor forma para aprender francés, que rodearte de franceses dispuestos a entenderte y conocerte. Aun quedan casi 5 meses! y no se lo que me espera! pero no tengo dudas que va a ser positivo!"</a:t>
            </a:r>
            <a:endParaRPr lang="fr-FR" dirty="0">
              <a:solidFill>
                <a:schemeClr val="accent1">
                  <a:lumMod val="75000"/>
                </a:schemeClr>
              </a:solidFill>
            </a:endParaRPr>
          </a:p>
        </p:txBody>
      </p:sp>
      <p:pic>
        <p:nvPicPr>
          <p:cNvPr id="8" name="Picture 2" descr="C:\Users\Guille et Winnie\Desktop\Globes seuls.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516216" y="188640"/>
            <a:ext cx="2164482" cy="100811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9357647"/>
      </p:ext>
    </p:extLst>
  </p:cSld>
  <p:clrMapOvr>
    <a:masterClrMapping/>
  </p:clrMapOvr>
  <p:transition>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2915" y="1268760"/>
            <a:ext cx="8229600" cy="782960"/>
          </a:xfrm>
        </p:spPr>
        <p:txBody>
          <a:bodyPr/>
          <a:lstStyle/>
          <a:p>
            <a:r>
              <a:rPr lang="fr-FR" dirty="0" smtClean="0">
                <a:solidFill>
                  <a:srgbClr val="002060"/>
                </a:solidFill>
                <a:latin typeface="Aharoni" pitchFamily="2" charset="-79"/>
                <a:cs typeface="Aharoni" pitchFamily="2" charset="-79"/>
              </a:rPr>
              <a:t>Nuestras tarifas</a:t>
            </a:r>
            <a:endParaRPr lang="fr-FR" dirty="0">
              <a:solidFill>
                <a:srgbClr val="002060"/>
              </a:solidFill>
              <a:latin typeface="Aharoni" pitchFamily="2" charset="-79"/>
              <a:cs typeface="Aharoni" pitchFamily="2" charset="-79"/>
            </a:endParaRPr>
          </a:p>
        </p:txBody>
      </p:sp>
      <p:graphicFrame>
        <p:nvGraphicFramePr>
          <p:cNvPr id="3" name="2 Tabla"/>
          <p:cNvGraphicFramePr>
            <a:graphicFrameLocks noGrp="1"/>
          </p:cNvGraphicFramePr>
          <p:nvPr>
            <p:extLst>
              <p:ext uri="{D42A27DB-BD31-4B8C-83A1-F6EECF244321}">
                <p14:modId xmlns="" xmlns:p14="http://schemas.microsoft.com/office/powerpoint/2010/main" val="3374265849"/>
              </p:ext>
            </p:extLst>
          </p:nvPr>
        </p:nvGraphicFramePr>
        <p:xfrm>
          <a:off x="683568" y="2348881"/>
          <a:ext cx="7777162" cy="2999364"/>
        </p:xfrm>
        <a:graphic>
          <a:graphicData uri="http://schemas.openxmlformats.org/drawingml/2006/table">
            <a:tbl>
              <a:tblPr/>
              <a:tblGrid>
                <a:gridCol w="5988050"/>
                <a:gridCol w="1789112"/>
              </a:tblGrid>
              <a:tr h="504055">
                <a:tc>
                  <a:txBody>
                    <a:bodyPr/>
                    <a:lstStyle/>
                    <a:p>
                      <a:pPr marL="0" marR="0" lvl="0" indent="0" algn="l"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800" b="1" i="0" u="none" strike="noStrike" cap="none" normalizeH="0" baseline="0" dirty="0" smtClean="0">
                          <a:ln>
                            <a:noFill/>
                          </a:ln>
                          <a:solidFill>
                            <a:srgbClr val="002060"/>
                          </a:solidFill>
                          <a:effectLst/>
                          <a:latin typeface="Arial" charset="0"/>
                        </a:rPr>
                        <a:t>Estudio del pedido de pasantía</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800" b="1" i="0" u="none" strike="noStrike" cap="none" normalizeH="0" baseline="0" dirty="0" smtClean="0">
                          <a:ln>
                            <a:noFill/>
                          </a:ln>
                          <a:solidFill>
                            <a:srgbClr val="002060"/>
                          </a:solidFill>
                          <a:effectLst/>
                          <a:latin typeface="Arial" charset="0"/>
                        </a:rPr>
                        <a:t>Gratuito</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82023">
                <a:tc>
                  <a:txBody>
                    <a:bodyPr/>
                    <a:lstStyle/>
                    <a:p>
                      <a:pPr marL="0" marR="0" lvl="0" indent="0" algn="l"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800" b="1" i="0" u="none" strike="noStrike" cap="none" normalizeH="0" baseline="0" dirty="0" smtClean="0">
                          <a:ln>
                            <a:noFill/>
                          </a:ln>
                          <a:solidFill>
                            <a:srgbClr val="002060"/>
                          </a:solidFill>
                          <a:effectLst/>
                          <a:latin typeface="Arial" charset="0"/>
                        </a:rPr>
                        <a:t>Búsqueda de pasantías/ Contacto con el equipo de Francia </a:t>
                      </a:r>
                    </a:p>
                    <a:p>
                      <a:pPr marL="0" marR="0" lvl="0" indent="0" algn="l"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200" b="0" i="1" u="none" strike="noStrike" cap="none" normalizeH="0" baseline="0" dirty="0" smtClean="0">
                          <a:ln>
                            <a:noFill/>
                          </a:ln>
                          <a:solidFill>
                            <a:srgbClr val="002060"/>
                          </a:solidFill>
                          <a:effectLst/>
                          <a:latin typeface="Arial" charset="0"/>
                        </a:rPr>
                        <a:t>Abonado al momento de aceptación del pedido</a:t>
                      </a:r>
                    </a:p>
                    <a:p>
                      <a:pPr marL="0" marR="0" lvl="0" indent="0" algn="l"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200" b="0" i="1" u="none" strike="noStrike" cap="none" normalizeH="0" baseline="0" dirty="0" smtClean="0">
                          <a:ln>
                            <a:noFill/>
                          </a:ln>
                          <a:solidFill>
                            <a:srgbClr val="002060"/>
                          </a:solidFill>
                          <a:effectLst/>
                          <a:latin typeface="Arial" charset="0"/>
                        </a:rPr>
                        <a:t>Rembolsable si no hay propuesta de pasantía</a:t>
                      </a:r>
                      <a:endParaRPr kumimoji="0" lang="fr-FR" sz="1200" b="0" i="0" u="none" strike="noStrike" cap="none" normalizeH="0" baseline="0" dirty="0" smtClean="0">
                        <a:ln>
                          <a:noFill/>
                        </a:ln>
                        <a:solidFill>
                          <a:srgbClr val="002060"/>
                        </a:solidFill>
                        <a:effectLst/>
                        <a:latin typeface="Arial" charset="0"/>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800" b="0" i="0" u="none" strike="noStrike" cap="none" normalizeH="0" baseline="0" dirty="0" smtClean="0">
                          <a:ln>
                            <a:noFill/>
                          </a:ln>
                          <a:solidFill>
                            <a:srgbClr val="002060"/>
                          </a:solidFill>
                          <a:effectLst/>
                          <a:latin typeface="Arial" charset="0"/>
                        </a:rPr>
                        <a:t>    </a:t>
                      </a:r>
                      <a:r>
                        <a:rPr kumimoji="0" lang="fr-FR" sz="1800" b="1" i="0" u="none" strike="noStrike" cap="none" normalizeH="0" baseline="0" dirty="0" smtClean="0">
                          <a:ln>
                            <a:noFill/>
                          </a:ln>
                          <a:solidFill>
                            <a:srgbClr val="002060"/>
                          </a:solidFill>
                          <a:effectLst/>
                          <a:latin typeface="Arial" charset="0"/>
                        </a:rPr>
                        <a:t>$ 4300</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52527">
                <a:tc>
                  <a:txBody>
                    <a:bodyPr/>
                    <a:lstStyle/>
                    <a:p>
                      <a:pPr marL="0" marR="0" lvl="0" indent="0" algn="l"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800" b="1" i="0" u="none" strike="noStrike" cap="none" normalizeH="0" baseline="0" dirty="0" smtClean="0">
                          <a:ln>
                            <a:noFill/>
                          </a:ln>
                          <a:solidFill>
                            <a:srgbClr val="002060"/>
                          </a:solidFill>
                          <a:effectLst/>
                          <a:latin typeface="Arial" charset="0"/>
                        </a:rPr>
                        <a:t>Formalidades administrativas antes del viaje</a:t>
                      </a:r>
                    </a:p>
                    <a:p>
                      <a:pPr marL="0" marR="0" lvl="0" indent="0" algn="l"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200" b="0" i="0" u="none" strike="noStrike" cap="none" normalizeH="0" baseline="0" dirty="0" smtClean="0">
                          <a:ln>
                            <a:noFill/>
                          </a:ln>
                          <a:solidFill>
                            <a:srgbClr val="002060"/>
                          </a:solidFill>
                          <a:effectLst/>
                          <a:latin typeface="Arial" charset="0"/>
                        </a:rPr>
                        <a:t>Abonado antes de viajar</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800" b="0" i="0" u="none" strike="noStrike" cap="none" normalizeH="0" baseline="0" dirty="0" smtClean="0">
                          <a:ln>
                            <a:noFill/>
                          </a:ln>
                          <a:solidFill>
                            <a:srgbClr val="3333CC"/>
                          </a:solidFill>
                          <a:effectLst/>
                          <a:latin typeface="Arial" charset="0"/>
                        </a:rPr>
                        <a:t>   </a:t>
                      </a:r>
                      <a:r>
                        <a:rPr kumimoji="0" lang="fr-FR" sz="1800" b="1" i="0" u="none" strike="noStrike" cap="none" normalizeH="0" baseline="0" dirty="0" smtClean="0">
                          <a:ln>
                            <a:noFill/>
                          </a:ln>
                          <a:solidFill>
                            <a:srgbClr val="002060"/>
                          </a:solidFill>
                          <a:effectLst/>
                          <a:latin typeface="Arial" charset="0"/>
                        </a:rPr>
                        <a:t> $ 4000</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60759">
                <a:tc>
                  <a:txBody>
                    <a:bodyPr/>
                    <a:lstStyle/>
                    <a:p>
                      <a:pPr marL="0" marR="0" lvl="0" indent="0" algn="l"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800" b="1" i="0" u="none" strike="noStrike" cap="none" normalizeH="0" baseline="0" dirty="0" smtClean="0">
                          <a:ln>
                            <a:noFill/>
                          </a:ln>
                          <a:solidFill>
                            <a:schemeClr val="tx2">
                              <a:lumMod val="75000"/>
                            </a:schemeClr>
                          </a:solidFill>
                          <a:effectLst/>
                          <a:latin typeface="Arial" charset="0"/>
                        </a:rPr>
                        <a:t>Total</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Pct val="75000"/>
                        <a:buFont typeface="Wingdings" pitchFamily="2" charset="2"/>
                        <a:buNone/>
                        <a:tabLst/>
                      </a:pPr>
                      <a:r>
                        <a:rPr kumimoji="0" lang="fr-FR" sz="1800" b="1" i="0" u="none" strike="noStrike" cap="none" normalizeH="0" baseline="0" dirty="0" smtClean="0">
                          <a:ln>
                            <a:noFill/>
                          </a:ln>
                          <a:solidFill>
                            <a:srgbClr val="002060"/>
                          </a:solidFill>
                          <a:effectLst/>
                          <a:latin typeface="Arial" charset="0"/>
                        </a:rPr>
                        <a:t>  $ 8300</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pic>
        <p:nvPicPr>
          <p:cNvPr id="4" name="Picture 3" descr="C:\Users\Guille et Winnie\Desktop\Logo-Alzea+Baseline_72dpi..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35896" y="116632"/>
            <a:ext cx="3001516" cy="1005989"/>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descr="C:\Users\Guille et Winnie\Desktop\Globes seuls.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16216" y="188640"/>
            <a:ext cx="2164482" cy="1008112"/>
          </a:xfrm>
          <a:prstGeom prst="rect">
            <a:avLst/>
          </a:prstGeom>
          <a:noFill/>
          <a:extLst>
            <a:ext uri="{909E8E84-426E-40DD-AFC4-6F175D3DCCD1}">
              <a14:hiddenFill xmlns="" xmlns:a14="http://schemas.microsoft.com/office/drawing/2010/main">
                <a:solidFill>
                  <a:srgbClr val="FFFFFF"/>
                </a:solidFill>
              </a14:hiddenFill>
            </a:ext>
          </a:extLst>
        </p:spPr>
      </p:pic>
      <p:pic>
        <p:nvPicPr>
          <p:cNvPr id="3074" name="Picture 2" descr="C:\Users\Vale\Desktop\logo bb.jpg"/>
          <p:cNvPicPr>
            <a:picLocks noChangeAspect="1" noChangeArrowheads="1"/>
          </p:cNvPicPr>
          <p:nvPr/>
        </p:nvPicPr>
        <p:blipFill>
          <a:blip r:embed="rId4" cstate="print"/>
          <a:srcRect/>
          <a:stretch>
            <a:fillRect/>
          </a:stretch>
        </p:blipFill>
        <p:spPr bwMode="auto">
          <a:xfrm>
            <a:off x="107504" y="116632"/>
            <a:ext cx="3600400" cy="1037214"/>
          </a:xfrm>
          <a:prstGeom prst="rect">
            <a:avLst/>
          </a:prstGeom>
          <a:noFill/>
        </p:spPr>
      </p:pic>
      <p:sp>
        <p:nvSpPr>
          <p:cNvPr id="7" name="Rectangle 6"/>
          <p:cNvSpPr/>
          <p:nvPr/>
        </p:nvSpPr>
        <p:spPr>
          <a:xfrm>
            <a:off x="683568" y="5589240"/>
            <a:ext cx="7848872" cy="10801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AR" sz="1400" b="1" dirty="0" smtClean="0">
                <a:solidFill>
                  <a:srgbClr val="C00000"/>
                </a:solidFill>
                <a:latin typeface="Arial" pitchFamily="34" charset="0"/>
                <a:cs typeface="Arial" pitchFamily="34" charset="0"/>
              </a:rPr>
              <a:t>Nuestro paquete no incluye:</a:t>
            </a:r>
            <a:r>
              <a:rPr lang="es-AR" sz="1400" dirty="0" smtClean="0"/>
              <a:t/>
            </a:r>
            <a:br>
              <a:rPr lang="es-AR" sz="1400" dirty="0" smtClean="0"/>
            </a:br>
            <a:r>
              <a:rPr lang="es-AR" sz="1400" b="1" dirty="0" smtClean="0">
                <a:solidFill>
                  <a:schemeClr val="tx2">
                    <a:lumMod val="75000"/>
                  </a:schemeClr>
                </a:solidFill>
              </a:rPr>
              <a:t>- gastos consulares en Argentina (aprox. 50 €)</a:t>
            </a:r>
            <a:br>
              <a:rPr lang="es-AR" sz="1400" b="1" dirty="0" smtClean="0">
                <a:solidFill>
                  <a:schemeClr val="tx2">
                    <a:lumMod val="75000"/>
                  </a:schemeClr>
                </a:solidFill>
              </a:rPr>
            </a:br>
            <a:r>
              <a:rPr lang="es-AR" sz="1400" b="1" dirty="0" smtClean="0">
                <a:solidFill>
                  <a:schemeClr val="tx2">
                    <a:lumMod val="75000"/>
                  </a:schemeClr>
                </a:solidFill>
              </a:rPr>
              <a:t>- el pasaje de avión</a:t>
            </a:r>
            <a:br>
              <a:rPr lang="es-AR" sz="1400" b="1" dirty="0" smtClean="0">
                <a:solidFill>
                  <a:schemeClr val="tx2">
                    <a:lumMod val="75000"/>
                  </a:schemeClr>
                </a:solidFill>
              </a:rPr>
            </a:br>
            <a:r>
              <a:rPr lang="es-AR" sz="1400" b="1" dirty="0" smtClean="0">
                <a:solidFill>
                  <a:schemeClr val="tx2">
                    <a:lumMod val="75000"/>
                  </a:schemeClr>
                </a:solidFill>
              </a:rPr>
              <a:t>- seguro de responsabilidad civil y gastos médicos obligatorio durante el tiempo de la pasantía (200 €)</a:t>
            </a:r>
            <a:endParaRPr lang="es-AR" sz="1400" b="1" dirty="0">
              <a:solidFill>
                <a:schemeClr val="tx2">
                  <a:lumMod val="75000"/>
                </a:schemeClr>
              </a:solidFill>
            </a:endParaRPr>
          </a:p>
        </p:txBody>
      </p:sp>
    </p:spTree>
    <p:extLst>
      <p:ext uri="{BB962C8B-B14F-4D97-AF65-F5344CB8AC3E}">
        <p14:creationId xmlns="" xmlns:p14="http://schemas.microsoft.com/office/powerpoint/2010/main" val="1908022886"/>
      </p:ext>
    </p:extLst>
  </p:cSld>
  <p:clrMapOvr>
    <a:masterClrMapping/>
  </p:clrMapOvr>
  <p:transition spd="slow">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556792"/>
            <a:ext cx="7772400" cy="648072"/>
          </a:xfrm>
        </p:spPr>
        <p:txBody>
          <a:bodyPr>
            <a:normAutofit fontScale="90000"/>
          </a:bodyPr>
          <a:lstStyle/>
          <a:p>
            <a:r>
              <a:rPr lang="fr-FR" b="1" dirty="0" smtClean="0">
                <a:solidFill>
                  <a:srgbClr val="002060"/>
                </a:solidFill>
                <a:latin typeface="Aharoni" pitchFamily="2" charset="-79"/>
                <a:cs typeface="Aharoni" pitchFamily="2" charset="-79"/>
              </a:rPr>
              <a:t>Contacto</a:t>
            </a:r>
            <a:endParaRPr lang="fr-FR" b="1" dirty="0">
              <a:solidFill>
                <a:srgbClr val="002060"/>
              </a:solidFill>
              <a:latin typeface="Aharoni" pitchFamily="2" charset="-79"/>
              <a:cs typeface="Aharoni" pitchFamily="2" charset="-79"/>
            </a:endParaRPr>
          </a:p>
        </p:txBody>
      </p:sp>
      <p:sp>
        <p:nvSpPr>
          <p:cNvPr id="3" name="2 Subtítulo"/>
          <p:cNvSpPr>
            <a:spLocks noGrp="1"/>
          </p:cNvSpPr>
          <p:nvPr>
            <p:ph type="subTitle" idx="1"/>
          </p:nvPr>
        </p:nvSpPr>
        <p:spPr>
          <a:xfrm>
            <a:off x="539552" y="2204864"/>
            <a:ext cx="7992888" cy="4320480"/>
          </a:xfrm>
        </p:spPr>
        <p:txBody>
          <a:bodyPr>
            <a:normAutofit lnSpcReduction="10000"/>
          </a:bodyPr>
          <a:lstStyle/>
          <a:p>
            <a:r>
              <a:rPr lang="fr-FR" sz="2400" b="1" u="sng" dirty="0" smtClean="0">
                <a:solidFill>
                  <a:srgbClr val="002060"/>
                </a:solidFill>
              </a:rPr>
              <a:t>En Argentina</a:t>
            </a:r>
          </a:p>
          <a:p>
            <a:r>
              <a:rPr lang="fr-FR" sz="2400" dirty="0" err="1" smtClean="0">
                <a:solidFill>
                  <a:srgbClr val="002060"/>
                </a:solidFill>
              </a:rPr>
              <a:t>Mabel</a:t>
            </a:r>
            <a:r>
              <a:rPr lang="fr-FR" sz="2400" dirty="0" smtClean="0">
                <a:solidFill>
                  <a:srgbClr val="002060"/>
                </a:solidFill>
              </a:rPr>
              <a:t> Nuñez (</a:t>
            </a:r>
            <a:r>
              <a:rPr lang="fr-FR" sz="2400" dirty="0" err="1" smtClean="0">
                <a:solidFill>
                  <a:srgbClr val="002060"/>
                </a:solidFill>
              </a:rPr>
              <a:t>Representante</a:t>
            </a:r>
            <a:r>
              <a:rPr lang="fr-FR" sz="2400" dirty="0" smtClean="0">
                <a:solidFill>
                  <a:srgbClr val="002060"/>
                </a:solidFill>
              </a:rPr>
              <a:t> en Mendoza):</a:t>
            </a:r>
          </a:p>
          <a:p>
            <a:r>
              <a:rPr lang="fr-FR" sz="2400" dirty="0" smtClean="0">
                <a:solidFill>
                  <a:srgbClr val="002060"/>
                </a:solidFill>
                <a:hlinkClick r:id="rId2"/>
              </a:rPr>
              <a:t>mendoza@betanbauer.com</a:t>
            </a:r>
            <a:endParaRPr lang="fr-FR" sz="2400" dirty="0" smtClean="0">
              <a:solidFill>
                <a:srgbClr val="002060"/>
              </a:solidFill>
            </a:endParaRPr>
          </a:p>
          <a:p>
            <a:r>
              <a:rPr lang="fr-FR" sz="2400" dirty="0" smtClean="0">
                <a:solidFill>
                  <a:srgbClr val="002060"/>
                </a:solidFill>
              </a:rPr>
              <a:t>Tel: 0261- 155 908 417</a:t>
            </a:r>
          </a:p>
          <a:p>
            <a:r>
              <a:rPr lang="fr-FR" sz="2400" dirty="0" smtClean="0">
                <a:solidFill>
                  <a:srgbClr val="002060"/>
                </a:solidFill>
              </a:rPr>
              <a:t>Georgina </a:t>
            </a:r>
            <a:r>
              <a:rPr lang="fr-FR" sz="2400" dirty="0" err="1" smtClean="0">
                <a:solidFill>
                  <a:srgbClr val="002060"/>
                </a:solidFill>
              </a:rPr>
              <a:t>Betancourth</a:t>
            </a:r>
            <a:r>
              <a:rPr lang="fr-FR" sz="2400" dirty="0" smtClean="0">
                <a:solidFill>
                  <a:srgbClr val="002060"/>
                </a:solidFill>
              </a:rPr>
              <a:t> (</a:t>
            </a:r>
            <a:r>
              <a:rPr lang="fr-FR" sz="2400" dirty="0" err="1" smtClean="0">
                <a:solidFill>
                  <a:srgbClr val="002060"/>
                </a:solidFill>
              </a:rPr>
              <a:t>Sede</a:t>
            </a:r>
            <a:r>
              <a:rPr lang="fr-FR" sz="2400" dirty="0" smtClean="0">
                <a:solidFill>
                  <a:srgbClr val="002060"/>
                </a:solidFill>
              </a:rPr>
              <a:t> Córdoba):</a:t>
            </a:r>
          </a:p>
          <a:p>
            <a:r>
              <a:rPr lang="fr-FR" sz="2400" dirty="0" smtClean="0">
                <a:solidFill>
                  <a:srgbClr val="002060"/>
                </a:solidFill>
                <a:hlinkClick r:id="rId3"/>
              </a:rPr>
              <a:t>info@betanbauer.com</a:t>
            </a:r>
            <a:r>
              <a:rPr lang="fr-FR" sz="2400" dirty="0" smtClean="0">
                <a:solidFill>
                  <a:srgbClr val="002060"/>
                </a:solidFill>
              </a:rPr>
              <a:t> </a:t>
            </a:r>
            <a:endParaRPr lang="fr-FR" sz="2400" dirty="0" smtClean="0"/>
          </a:p>
          <a:p>
            <a:r>
              <a:rPr lang="fr-FR" sz="2400" dirty="0" smtClean="0">
                <a:solidFill>
                  <a:srgbClr val="002060"/>
                </a:solidFill>
              </a:rPr>
              <a:t>Av. </a:t>
            </a:r>
            <a:r>
              <a:rPr lang="fr-FR" sz="2400" dirty="0" err="1" smtClean="0">
                <a:solidFill>
                  <a:srgbClr val="002060"/>
                </a:solidFill>
              </a:rPr>
              <a:t>Gral</a:t>
            </a:r>
            <a:r>
              <a:rPr lang="fr-FR" sz="2400" dirty="0" smtClean="0">
                <a:solidFill>
                  <a:srgbClr val="002060"/>
                </a:solidFill>
              </a:rPr>
              <a:t> Paz 123 </a:t>
            </a:r>
            <a:r>
              <a:rPr lang="fr-FR" sz="2400" dirty="0" err="1" smtClean="0">
                <a:solidFill>
                  <a:srgbClr val="002060"/>
                </a:solidFill>
              </a:rPr>
              <a:t>Piso</a:t>
            </a:r>
            <a:r>
              <a:rPr lang="fr-FR" sz="2400" dirty="0" smtClean="0">
                <a:solidFill>
                  <a:srgbClr val="002060"/>
                </a:solidFill>
              </a:rPr>
              <a:t> 1 Córdoba – Tel 0351-4264276</a:t>
            </a:r>
            <a:endParaRPr lang="fr-FR" sz="2400" dirty="0"/>
          </a:p>
          <a:p>
            <a:r>
              <a:rPr lang="fr-FR" sz="2400" b="1" u="sng" dirty="0" smtClean="0">
                <a:solidFill>
                  <a:srgbClr val="002060"/>
                </a:solidFill>
              </a:rPr>
              <a:t>En Francia</a:t>
            </a:r>
          </a:p>
          <a:p>
            <a:r>
              <a:rPr lang="fr-FR" sz="2400" dirty="0" smtClean="0">
                <a:solidFill>
                  <a:srgbClr val="002060"/>
                </a:solidFill>
              </a:rPr>
              <a:t>Christine </a:t>
            </a:r>
            <a:r>
              <a:rPr lang="fr-FR" sz="2400" dirty="0" err="1" smtClean="0">
                <a:solidFill>
                  <a:srgbClr val="002060"/>
                </a:solidFill>
              </a:rPr>
              <a:t>Drevet</a:t>
            </a:r>
            <a:r>
              <a:rPr lang="fr-FR" sz="2400" dirty="0" smtClean="0">
                <a:solidFill>
                  <a:srgbClr val="002060"/>
                </a:solidFill>
              </a:rPr>
              <a:t>: </a:t>
            </a:r>
            <a:r>
              <a:rPr lang="fr-FR" sz="2400" dirty="0" smtClean="0">
                <a:hlinkClick r:id="rId4"/>
              </a:rPr>
              <a:t>christine.drevet@alzea.org</a:t>
            </a:r>
            <a:endParaRPr lang="fr-FR" sz="2400" dirty="0" smtClean="0"/>
          </a:p>
          <a:p>
            <a:r>
              <a:rPr lang="fr-FR" sz="2400" dirty="0" smtClean="0">
                <a:solidFill>
                  <a:srgbClr val="002060"/>
                </a:solidFill>
              </a:rPr>
              <a:t>12 bis, Place Benoît Crépu - Lyon</a:t>
            </a:r>
            <a:endParaRPr lang="fr-FR" sz="2400" dirty="0">
              <a:solidFill>
                <a:srgbClr val="002060"/>
              </a:solidFill>
            </a:endParaRPr>
          </a:p>
        </p:txBody>
      </p:sp>
      <p:pic>
        <p:nvPicPr>
          <p:cNvPr id="4" name="Picture 2" descr="Logo-Alzea+Baseline_72dpi"/>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347864" y="0"/>
            <a:ext cx="2550384" cy="1200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2" descr="C:\Users\Guille et Winnie\Desktop\Globes seuls.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940152" y="116632"/>
            <a:ext cx="2826174" cy="1485924"/>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C:\Users\Vale\Desktop\logo bb.jpg"/>
          <p:cNvPicPr>
            <a:picLocks noChangeAspect="1" noChangeArrowheads="1"/>
          </p:cNvPicPr>
          <p:nvPr/>
        </p:nvPicPr>
        <p:blipFill>
          <a:blip r:embed="rId7" cstate="print"/>
          <a:srcRect/>
          <a:stretch>
            <a:fillRect/>
          </a:stretch>
        </p:blipFill>
        <p:spPr bwMode="auto">
          <a:xfrm>
            <a:off x="0" y="116632"/>
            <a:ext cx="3419871" cy="985207"/>
          </a:xfrm>
          <a:prstGeom prst="rect">
            <a:avLst/>
          </a:prstGeom>
          <a:noFill/>
        </p:spPr>
      </p:pic>
    </p:spTree>
    <p:extLst>
      <p:ext uri="{BB962C8B-B14F-4D97-AF65-F5344CB8AC3E}">
        <p14:creationId xmlns="" xmlns:p14="http://schemas.microsoft.com/office/powerpoint/2010/main" val="2133725674"/>
      </p:ext>
    </p:extLst>
  </p:cSld>
  <p:clrMapOvr>
    <a:masterClrMapping/>
  </p:clrMapOvr>
  <p:transition spd="slow">
    <p:wedg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2534</TotalTime>
  <Words>514</Words>
  <Application>Microsoft Office PowerPoint</Application>
  <PresentationFormat>Presentación en pantalla (4:3)</PresentationFormat>
  <Paragraphs>62</Paragraphs>
  <Slides>9</Slides>
  <Notes>0</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Diapositiva 1</vt:lpstr>
      <vt:lpstr>BETANBAUER Y ALZEA presentan: </vt:lpstr>
      <vt:lpstr>Te proponemos enriquecer tu formación a través de una experiencia profesional en el extranjero!</vt:lpstr>
      <vt:lpstr>  Las ventajas del programa: </vt:lpstr>
      <vt:lpstr>  </vt:lpstr>
      <vt:lpstr>Condiciones del programa:</vt:lpstr>
      <vt:lpstr>Testimonios</vt:lpstr>
      <vt:lpstr>Nuestras tarifas</vt:lpstr>
      <vt:lpstr>Contacto</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Guille et Winnie</dc:creator>
  <cp:lastModifiedBy>CECILIA</cp:lastModifiedBy>
  <cp:revision>249</cp:revision>
  <dcterms:created xsi:type="dcterms:W3CDTF">2011-09-12T12:47:47Z</dcterms:created>
  <dcterms:modified xsi:type="dcterms:W3CDTF">2013-11-19T13:04:12Z</dcterms:modified>
</cp:coreProperties>
</file>